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  <p:sldMasterId id="2147483708" r:id="rId6"/>
  </p:sldMasterIdLst>
  <p:notesMasterIdLst>
    <p:notesMasterId r:id="rId31"/>
  </p:notesMasterIdLst>
  <p:sldIdLst>
    <p:sldId id="281" r:id="rId7"/>
    <p:sldId id="6048" r:id="rId8"/>
    <p:sldId id="6075" r:id="rId9"/>
    <p:sldId id="6029" r:id="rId10"/>
    <p:sldId id="6049" r:id="rId11"/>
    <p:sldId id="6050" r:id="rId12"/>
    <p:sldId id="6051" r:id="rId13"/>
    <p:sldId id="6052" r:id="rId14"/>
    <p:sldId id="6053" r:id="rId15"/>
    <p:sldId id="6054" r:id="rId16"/>
    <p:sldId id="6037" r:id="rId17"/>
    <p:sldId id="6056" r:id="rId18"/>
    <p:sldId id="6057" r:id="rId19"/>
    <p:sldId id="369" r:id="rId20"/>
    <p:sldId id="6076" r:id="rId21"/>
    <p:sldId id="6078" r:id="rId22"/>
    <p:sldId id="6077" r:id="rId23"/>
    <p:sldId id="6079" r:id="rId24"/>
    <p:sldId id="6047" r:id="rId25"/>
    <p:sldId id="6060" r:id="rId26"/>
    <p:sldId id="6058" r:id="rId27"/>
    <p:sldId id="6039" r:id="rId28"/>
    <p:sldId id="294" r:id="rId29"/>
    <p:sldId id="3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200F0-C30A-4A84-A32B-B691BA58647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3753A-48D7-4EAB-B1F2-762FCA0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1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b0b0d344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b0b0d344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5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057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56bda06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56bda06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to visual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56bda06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56bda06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to visual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851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56bda06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56bda06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to visual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5867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56bda06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56bda06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to visual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8569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90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087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280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0b0d34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0b0d34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858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56bda0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56bda0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47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56bda0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56bda0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081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56bda0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56bda0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789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56bda0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56bda0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26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19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6AA-B9EE-4D1B-BDB0-E6BA40B6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7C83-4669-4C25-BF9E-2A89D00CE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C8EF4-BA39-4660-8E11-7864AFF8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5F37-2198-4AE0-9E75-96EF597A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7091E-142C-41E4-9096-C673C0A2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10F77-BC45-44D7-BFB9-4BA0AD00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2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B5E47-CB68-463C-9361-4C3B12CD7B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072" y="149459"/>
            <a:ext cx="7309953" cy="6559082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D66542-E0A7-4CA6-B1BA-9116FB50A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26" y="149459"/>
            <a:ext cx="7237613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76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D66542-E0A7-4CA6-B1BA-9116FB50A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234" y="152415"/>
            <a:ext cx="7150608" cy="6550336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3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8FC07D-65AC-4660-8506-90B39C66A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007" y="149459"/>
            <a:ext cx="7665835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18FC5A-9AF1-4445-82D0-115873B5B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64"/>
          <a:stretch/>
        </p:blipFill>
        <p:spPr>
          <a:xfrm>
            <a:off x="1980802" y="149459"/>
            <a:ext cx="10054040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40357-5BCE-4EBD-9BDF-F88730FA6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566" y="149459"/>
            <a:ext cx="7305826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64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39A81-E3B8-48E2-9CB3-4A98EFE84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100" y="150139"/>
            <a:ext cx="7170741" cy="655488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1496C4-D41A-4213-8C8F-AE1F7FB44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01"/>
          <a:stretch/>
        </p:blipFill>
        <p:spPr>
          <a:xfrm>
            <a:off x="4544084" y="149459"/>
            <a:ext cx="7490758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384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87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570D0E-FFF7-409D-A178-A9E54DD4B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25"/>
          <a:stretch/>
        </p:blipFill>
        <p:spPr>
          <a:xfrm>
            <a:off x="2092656" y="149459"/>
            <a:ext cx="9942186" cy="6556248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67736BB-5959-475E-BEA3-C3F39E4273F7}"/>
              </a:ext>
            </a:extLst>
          </p:cNvPr>
          <p:cNvSpPr/>
          <p:nvPr userDrawn="1"/>
        </p:nvSpPr>
        <p:spPr>
          <a:xfrm>
            <a:off x="157159" y="149459"/>
            <a:ext cx="6297465" cy="6559082"/>
          </a:xfrm>
          <a:custGeom>
            <a:avLst/>
            <a:gdLst>
              <a:gd name="connsiteX0" fmla="*/ 8081724 w 10408361"/>
              <a:gd name="connsiteY0" fmla="*/ 3457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3457 h 5595226"/>
              <a:gd name="connsiteX0" fmla="*/ 8081724 w 10408361"/>
              <a:gd name="connsiteY0" fmla="*/ 719 h 5595226"/>
              <a:gd name="connsiteX1" fmla="*/ 0 w 10408361"/>
              <a:gd name="connsiteY1" fmla="*/ 0 h 5595226"/>
              <a:gd name="connsiteX2" fmla="*/ 0 w 10408361"/>
              <a:gd name="connsiteY2" fmla="*/ 5595226 h 5595226"/>
              <a:gd name="connsiteX3" fmla="*/ 10408361 w 10408361"/>
              <a:gd name="connsiteY3" fmla="*/ 5595226 h 5595226"/>
              <a:gd name="connsiteX4" fmla="*/ 8081724 w 10408361"/>
              <a:gd name="connsiteY4" fmla="*/ 719 h 55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8361" h="5595226">
                <a:moveTo>
                  <a:pt x="8081724" y="719"/>
                </a:moveTo>
                <a:lnTo>
                  <a:pt x="0" y="0"/>
                </a:lnTo>
                <a:lnTo>
                  <a:pt x="0" y="5595226"/>
                </a:lnTo>
                <a:lnTo>
                  <a:pt x="10408361" y="5595226"/>
                </a:lnTo>
                <a:lnTo>
                  <a:pt x="8081724" y="71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E8F8-ABAB-47E7-817F-3890259698AE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3050" y="786810"/>
            <a:ext cx="3971637" cy="18288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5000"/>
              </a:lnSpc>
              <a:defRPr sz="4400" spc="-1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80353-9C1D-459F-81BA-0EBC5CA1BD9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050" y="3601683"/>
            <a:ext cx="3851256" cy="71187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38C2C2-230A-42D1-84FE-91456D7E59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58" y="5305821"/>
            <a:ext cx="751942" cy="1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9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510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56F330-2539-4614-BDE1-9DD85B277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92" y="149460"/>
            <a:ext cx="7263454" cy="618134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8448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330-80CF-4A6B-AB33-7DE82FFE0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A5F0B-73B1-44C9-9169-DBC40331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FECCEF7-3C36-4132-AD7C-4011FCE1D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38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5ED143-AB79-4888-AAD6-5454BAD1A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25" y="153504"/>
            <a:ext cx="7245719" cy="618134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8448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330-80CF-4A6B-AB33-7DE82FFE0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F0518F-8C27-4D26-9B95-4789AB4FB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5DC56-81DB-4D9B-9ADC-C8D48F7F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663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0A0C06-3516-4945-AD0E-EE86124CC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59" y="156323"/>
            <a:ext cx="7812398" cy="618134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8448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330-80CF-4A6B-AB33-7DE82FFE0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008B5-94E7-41EA-84A0-448E4323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5AEFB2-309E-4D5C-9461-53CF89033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8278C-B087-4E20-8B6A-64B3FE76F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24" y="156323"/>
            <a:ext cx="9805932" cy="618134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8448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330-80CF-4A6B-AB33-7DE82FFE0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17EE3-6760-4879-8FB9-E8E2F1F7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E9748E6-DBA7-4602-A2BE-375E2C08C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21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CE3C01-D472-496C-AFDE-23A16CFCF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61" y="156323"/>
            <a:ext cx="7481666" cy="618134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8448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330-80CF-4A6B-AB33-7DE82FFE0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6169AD-F1A8-4B54-9F92-B5872DC2A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60C53-445D-4D6B-88E0-E7E82449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5301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E5F88A3-F8D0-4CA2-8951-4CB106035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416" y="149459"/>
            <a:ext cx="6513426" cy="655624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D26044-16CF-4756-8544-C2B928F81204}"/>
              </a:ext>
            </a:extLst>
          </p:cNvPr>
          <p:cNvSpPr/>
          <p:nvPr userDrawn="1"/>
        </p:nvSpPr>
        <p:spPr>
          <a:xfrm>
            <a:off x="0" y="-1"/>
            <a:ext cx="9746973" cy="6858001"/>
          </a:xfrm>
          <a:custGeom>
            <a:avLst/>
            <a:gdLst>
              <a:gd name="connsiteX0" fmla="*/ 3453222 w 9746973"/>
              <a:gd name="connsiteY0" fmla="*/ 0 h 6858001"/>
              <a:gd name="connsiteX1" fmla="*/ 8291612 w 9746973"/>
              <a:gd name="connsiteY1" fmla="*/ 0 h 6858001"/>
              <a:gd name="connsiteX2" fmla="*/ 8291612 w 9746973"/>
              <a:gd name="connsiteY2" fmla="*/ 38253 h 6858001"/>
              <a:gd name="connsiteX3" fmla="*/ 9746973 w 9746973"/>
              <a:gd name="connsiteY3" fmla="*/ 6858001 h 6858001"/>
              <a:gd name="connsiteX4" fmla="*/ 8283449 w 9746973"/>
              <a:gd name="connsiteY4" fmla="*/ 6858001 h 6858001"/>
              <a:gd name="connsiteX5" fmla="*/ 8283449 w 9746973"/>
              <a:gd name="connsiteY5" fmla="*/ 6858000 h 6858001"/>
              <a:gd name="connsiteX6" fmla="*/ 3528391 w 9746973"/>
              <a:gd name="connsiteY6" fmla="*/ 6858000 h 6858001"/>
              <a:gd name="connsiteX7" fmla="*/ 3528391 w 9746973"/>
              <a:gd name="connsiteY7" fmla="*/ 6858001 h 6858001"/>
              <a:gd name="connsiteX8" fmla="*/ 0 w 9746973"/>
              <a:gd name="connsiteY8" fmla="*/ 6858001 h 6858001"/>
              <a:gd name="connsiteX9" fmla="*/ 0 w 9746973"/>
              <a:gd name="connsiteY9" fmla="*/ 1 h 6858001"/>
              <a:gd name="connsiteX10" fmla="*/ 3453222 w 9746973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46973" h="6858001">
                <a:moveTo>
                  <a:pt x="3453222" y="0"/>
                </a:moveTo>
                <a:lnTo>
                  <a:pt x="8291612" y="0"/>
                </a:lnTo>
                <a:lnTo>
                  <a:pt x="8291612" y="38253"/>
                </a:lnTo>
                <a:lnTo>
                  <a:pt x="9746973" y="6858001"/>
                </a:lnTo>
                <a:lnTo>
                  <a:pt x="8283449" y="6858001"/>
                </a:lnTo>
                <a:lnTo>
                  <a:pt x="8283449" y="6858000"/>
                </a:lnTo>
                <a:lnTo>
                  <a:pt x="3528391" y="6858000"/>
                </a:lnTo>
                <a:lnTo>
                  <a:pt x="3528391" y="6858001"/>
                </a:lnTo>
                <a:lnTo>
                  <a:pt x="0" y="6858001"/>
                </a:lnTo>
                <a:lnTo>
                  <a:pt x="0" y="1"/>
                </a:lnTo>
                <a:lnTo>
                  <a:pt x="345322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463040"/>
            <a:ext cx="4758266" cy="2248231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9F3F5F-479B-4621-A71B-F0DDA15D9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81A09D4-4F5A-4138-8B67-C262F5ED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10CF74E-4ADF-42A1-97BE-E847B5204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10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6BFAA9-00F7-4F94-B4D6-57FC5D303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560" y="149459"/>
            <a:ext cx="3829228" cy="655624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D26044-16CF-4756-8544-C2B928F81204}"/>
              </a:ext>
            </a:extLst>
          </p:cNvPr>
          <p:cNvSpPr/>
          <p:nvPr userDrawn="1"/>
        </p:nvSpPr>
        <p:spPr>
          <a:xfrm>
            <a:off x="0" y="-1"/>
            <a:ext cx="9746973" cy="6858001"/>
          </a:xfrm>
          <a:custGeom>
            <a:avLst/>
            <a:gdLst>
              <a:gd name="connsiteX0" fmla="*/ 3453222 w 9746973"/>
              <a:gd name="connsiteY0" fmla="*/ 0 h 6858001"/>
              <a:gd name="connsiteX1" fmla="*/ 8291612 w 9746973"/>
              <a:gd name="connsiteY1" fmla="*/ 0 h 6858001"/>
              <a:gd name="connsiteX2" fmla="*/ 8291612 w 9746973"/>
              <a:gd name="connsiteY2" fmla="*/ 38253 h 6858001"/>
              <a:gd name="connsiteX3" fmla="*/ 9746973 w 9746973"/>
              <a:gd name="connsiteY3" fmla="*/ 6858001 h 6858001"/>
              <a:gd name="connsiteX4" fmla="*/ 8283449 w 9746973"/>
              <a:gd name="connsiteY4" fmla="*/ 6858001 h 6858001"/>
              <a:gd name="connsiteX5" fmla="*/ 8283449 w 9746973"/>
              <a:gd name="connsiteY5" fmla="*/ 6858000 h 6858001"/>
              <a:gd name="connsiteX6" fmla="*/ 3528391 w 9746973"/>
              <a:gd name="connsiteY6" fmla="*/ 6858000 h 6858001"/>
              <a:gd name="connsiteX7" fmla="*/ 3528391 w 9746973"/>
              <a:gd name="connsiteY7" fmla="*/ 6858001 h 6858001"/>
              <a:gd name="connsiteX8" fmla="*/ 0 w 9746973"/>
              <a:gd name="connsiteY8" fmla="*/ 6858001 h 6858001"/>
              <a:gd name="connsiteX9" fmla="*/ 0 w 9746973"/>
              <a:gd name="connsiteY9" fmla="*/ 1 h 6858001"/>
              <a:gd name="connsiteX10" fmla="*/ 3453222 w 9746973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46973" h="6858001">
                <a:moveTo>
                  <a:pt x="3453222" y="0"/>
                </a:moveTo>
                <a:lnTo>
                  <a:pt x="8291612" y="0"/>
                </a:lnTo>
                <a:lnTo>
                  <a:pt x="8291612" y="38253"/>
                </a:lnTo>
                <a:lnTo>
                  <a:pt x="9746973" y="6858001"/>
                </a:lnTo>
                <a:lnTo>
                  <a:pt x="8283449" y="6858001"/>
                </a:lnTo>
                <a:lnTo>
                  <a:pt x="8283449" y="6858000"/>
                </a:lnTo>
                <a:lnTo>
                  <a:pt x="3528391" y="6858000"/>
                </a:lnTo>
                <a:lnTo>
                  <a:pt x="3528391" y="6858001"/>
                </a:lnTo>
                <a:lnTo>
                  <a:pt x="0" y="6858001"/>
                </a:lnTo>
                <a:lnTo>
                  <a:pt x="0" y="1"/>
                </a:lnTo>
                <a:lnTo>
                  <a:pt x="345322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463040"/>
            <a:ext cx="4758266" cy="2248231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9F3F5F-479B-4621-A71B-F0DDA15D9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81A09D4-4F5A-4138-8B67-C262F5ED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10CF74E-4ADF-42A1-97BE-E847B5204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64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C7E45-D745-4A53-9E81-946D9A2B4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700" y="150391"/>
            <a:ext cx="3894142" cy="655438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D26044-16CF-4756-8544-C2B928F81204}"/>
              </a:ext>
            </a:extLst>
          </p:cNvPr>
          <p:cNvSpPr/>
          <p:nvPr userDrawn="1"/>
        </p:nvSpPr>
        <p:spPr>
          <a:xfrm>
            <a:off x="0" y="-1"/>
            <a:ext cx="9746973" cy="6858001"/>
          </a:xfrm>
          <a:custGeom>
            <a:avLst/>
            <a:gdLst>
              <a:gd name="connsiteX0" fmla="*/ 3453222 w 9746973"/>
              <a:gd name="connsiteY0" fmla="*/ 0 h 6858001"/>
              <a:gd name="connsiteX1" fmla="*/ 8291612 w 9746973"/>
              <a:gd name="connsiteY1" fmla="*/ 0 h 6858001"/>
              <a:gd name="connsiteX2" fmla="*/ 8291612 w 9746973"/>
              <a:gd name="connsiteY2" fmla="*/ 38253 h 6858001"/>
              <a:gd name="connsiteX3" fmla="*/ 9746973 w 9746973"/>
              <a:gd name="connsiteY3" fmla="*/ 6858001 h 6858001"/>
              <a:gd name="connsiteX4" fmla="*/ 8283449 w 9746973"/>
              <a:gd name="connsiteY4" fmla="*/ 6858001 h 6858001"/>
              <a:gd name="connsiteX5" fmla="*/ 8283449 w 9746973"/>
              <a:gd name="connsiteY5" fmla="*/ 6858000 h 6858001"/>
              <a:gd name="connsiteX6" fmla="*/ 3528391 w 9746973"/>
              <a:gd name="connsiteY6" fmla="*/ 6858000 h 6858001"/>
              <a:gd name="connsiteX7" fmla="*/ 3528391 w 9746973"/>
              <a:gd name="connsiteY7" fmla="*/ 6858001 h 6858001"/>
              <a:gd name="connsiteX8" fmla="*/ 0 w 9746973"/>
              <a:gd name="connsiteY8" fmla="*/ 6858001 h 6858001"/>
              <a:gd name="connsiteX9" fmla="*/ 0 w 9746973"/>
              <a:gd name="connsiteY9" fmla="*/ 1 h 6858001"/>
              <a:gd name="connsiteX10" fmla="*/ 3453222 w 9746973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46973" h="6858001">
                <a:moveTo>
                  <a:pt x="3453222" y="0"/>
                </a:moveTo>
                <a:lnTo>
                  <a:pt x="8291612" y="0"/>
                </a:lnTo>
                <a:lnTo>
                  <a:pt x="8291612" y="38253"/>
                </a:lnTo>
                <a:lnTo>
                  <a:pt x="9746973" y="6858001"/>
                </a:lnTo>
                <a:lnTo>
                  <a:pt x="8283449" y="6858001"/>
                </a:lnTo>
                <a:lnTo>
                  <a:pt x="8283449" y="6858000"/>
                </a:lnTo>
                <a:lnTo>
                  <a:pt x="3528391" y="6858000"/>
                </a:lnTo>
                <a:lnTo>
                  <a:pt x="3528391" y="6858001"/>
                </a:lnTo>
                <a:lnTo>
                  <a:pt x="0" y="6858001"/>
                </a:lnTo>
                <a:lnTo>
                  <a:pt x="0" y="1"/>
                </a:lnTo>
                <a:lnTo>
                  <a:pt x="345322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463040"/>
            <a:ext cx="4758266" cy="2248231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9F3F5F-479B-4621-A71B-F0DDA15D9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81A09D4-4F5A-4138-8B67-C262F5ED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10CF74E-4ADF-42A1-97BE-E847B5204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D6E7DDB-BF56-4BF8-B17C-8D281CAE10D0}"/>
              </a:ext>
            </a:extLst>
          </p:cNvPr>
          <p:cNvSpPr>
            <a:spLocks noChangeAspect="1"/>
          </p:cNvSpPr>
          <p:nvPr userDrawn="1"/>
        </p:nvSpPr>
        <p:spPr>
          <a:xfrm>
            <a:off x="157159" y="149459"/>
            <a:ext cx="7343983" cy="655624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1BF20-D3AD-4B06-9876-024FB5A8BC77}"/>
              </a:ext>
            </a:extLst>
          </p:cNvPr>
          <p:cNvSpPr/>
          <p:nvPr userDrawn="1"/>
        </p:nvSpPr>
        <p:spPr>
          <a:xfrm flipH="1" flipV="1">
            <a:off x="5898248" y="-1"/>
            <a:ext cx="6293751" cy="6858001"/>
          </a:xfrm>
          <a:custGeom>
            <a:avLst/>
            <a:gdLst>
              <a:gd name="connsiteX0" fmla="*/ 6293751 w 6293751"/>
              <a:gd name="connsiteY0" fmla="*/ 6858001 h 6858001"/>
              <a:gd name="connsiteX1" fmla="*/ 4830227 w 6293751"/>
              <a:gd name="connsiteY1" fmla="*/ 6858001 h 6858001"/>
              <a:gd name="connsiteX2" fmla="*/ 4830227 w 6293751"/>
              <a:gd name="connsiteY2" fmla="*/ 6858000 h 6858001"/>
              <a:gd name="connsiteX3" fmla="*/ 0 w 6293751"/>
              <a:gd name="connsiteY3" fmla="*/ 6858000 h 6858001"/>
              <a:gd name="connsiteX4" fmla="*/ 0 w 6293751"/>
              <a:gd name="connsiteY4" fmla="*/ 0 h 6858001"/>
              <a:gd name="connsiteX5" fmla="*/ 4838390 w 6293751"/>
              <a:gd name="connsiteY5" fmla="*/ 0 h 6858001"/>
              <a:gd name="connsiteX6" fmla="*/ 4838390 w 6293751"/>
              <a:gd name="connsiteY6" fmla="*/ 3825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3751" h="6858001">
                <a:moveTo>
                  <a:pt x="6293751" y="6858001"/>
                </a:moveTo>
                <a:lnTo>
                  <a:pt x="4830227" y="6858001"/>
                </a:lnTo>
                <a:lnTo>
                  <a:pt x="4830227" y="6858000"/>
                </a:lnTo>
                <a:lnTo>
                  <a:pt x="0" y="6858000"/>
                </a:lnTo>
                <a:lnTo>
                  <a:pt x="0" y="0"/>
                </a:lnTo>
                <a:lnTo>
                  <a:pt x="4838390" y="0"/>
                </a:lnTo>
                <a:lnTo>
                  <a:pt x="4838390" y="38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297173"/>
            <a:ext cx="4064000" cy="1896533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A5FBFA-AE50-4C9B-AF0C-CA114668B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5CE34-A11E-4231-B7CE-8D0F1448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7280" y="6485040"/>
            <a:ext cx="2377440" cy="21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2D7B2E-A432-4805-9CD3-87FE344EE795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46121AC-B72B-452B-B296-491FDDE0C9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4E388FA-B095-448E-B0AA-DA2E26D9EB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749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FBFE1304-D4B2-4EE1-9A0D-C7A26296FF0A}"/>
              </a:ext>
            </a:extLst>
          </p:cNvPr>
          <p:cNvSpPr>
            <a:spLocks noChangeAspect="1"/>
          </p:cNvSpPr>
          <p:nvPr/>
        </p:nvSpPr>
        <p:spPr>
          <a:xfrm>
            <a:off x="4756858" y="152293"/>
            <a:ext cx="7277984" cy="655624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280160"/>
            <a:ext cx="4008900" cy="2248231"/>
          </a:xfr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spc="-14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3DF79-C82A-4B4B-87DB-7CFD5DD92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CCB05-92FD-473C-8174-1CA0C518B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58840" y="6485040"/>
            <a:ext cx="1828800" cy="21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4093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7271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E2996-D23C-4C19-8A83-E9112F7E8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59" y="149824"/>
            <a:ext cx="11249594" cy="6555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70934D-8627-4FFF-B271-7D810F4269A8}"/>
              </a:ext>
            </a:extLst>
          </p:cNvPr>
          <p:cNvSpPr>
            <a:spLocks noChangeAspect="1"/>
          </p:cNvSpPr>
          <p:nvPr userDrawn="1"/>
        </p:nvSpPr>
        <p:spPr>
          <a:xfrm>
            <a:off x="157159" y="149459"/>
            <a:ext cx="11544413" cy="6556248"/>
          </a:xfrm>
          <a:prstGeom prst="rect">
            <a:avLst/>
          </a:prstGeom>
          <a:gradFill flip="none" rotWithShape="1">
            <a:gsLst>
              <a:gs pos="0">
                <a:srgbClr val="159ADF">
                  <a:alpha val="85000"/>
                </a:srgbClr>
              </a:gs>
              <a:gs pos="70000">
                <a:srgbClr val="4134B5">
                  <a:alpha val="80000"/>
                </a:srgbClr>
              </a:gs>
              <a:gs pos="30000">
                <a:srgbClr val="2454C9">
                  <a:alpha val="85000"/>
                </a:srgbClr>
              </a:gs>
              <a:gs pos="50000">
                <a:srgbClr val="293FC3">
                  <a:alpha val="75000"/>
                </a:srgbClr>
              </a:gs>
              <a:gs pos="100000">
                <a:srgbClr val="662DA1">
                  <a:alpha val="8500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14956"/>
            <a:ext cx="7924800" cy="3850554"/>
          </a:xfr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400" kern="1200" spc="-14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AE7406-AA52-4290-9748-C6178B34583E}"/>
              </a:ext>
            </a:extLst>
          </p:cNvPr>
          <p:cNvSpPr/>
          <p:nvPr userDrawn="1"/>
        </p:nvSpPr>
        <p:spPr>
          <a:xfrm>
            <a:off x="9849553" y="0"/>
            <a:ext cx="2342448" cy="6858000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8203" h="6178550">
                <a:moveTo>
                  <a:pt x="0" y="0"/>
                </a:moveTo>
                <a:lnTo>
                  <a:pt x="1282703" y="0"/>
                </a:lnTo>
                <a:lnTo>
                  <a:pt x="1295401" y="0"/>
                </a:lnTo>
                <a:lnTo>
                  <a:pt x="2108203" y="0"/>
                </a:lnTo>
                <a:lnTo>
                  <a:pt x="2108203" y="6178550"/>
                </a:lnTo>
                <a:lnTo>
                  <a:pt x="1295401" y="6178550"/>
                </a:lnTo>
                <a:lnTo>
                  <a:pt x="1282703" y="6178550"/>
                </a:lnTo>
                <a:lnTo>
                  <a:pt x="1282703" y="6117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6D47759-6690-4158-81A6-32D8FEFAE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67E69-60DC-4A74-B764-6793AADC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98AD8-59CE-460A-B746-9AA03894B8CE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75D7CE1-0B48-48A1-8757-2A5ED301D7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A91F20-570E-4D81-9F30-95E0645414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659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210BD-1F7C-4349-B65C-2CB8896C3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60" y="149459"/>
            <a:ext cx="11211880" cy="6556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70934D-8627-4FFF-B271-7D810F4269A8}"/>
              </a:ext>
            </a:extLst>
          </p:cNvPr>
          <p:cNvSpPr>
            <a:spLocks noChangeAspect="1"/>
          </p:cNvSpPr>
          <p:nvPr userDrawn="1"/>
        </p:nvSpPr>
        <p:spPr>
          <a:xfrm>
            <a:off x="157159" y="149459"/>
            <a:ext cx="11544413" cy="6556248"/>
          </a:xfrm>
          <a:prstGeom prst="rect">
            <a:avLst/>
          </a:prstGeom>
          <a:gradFill flip="none" rotWithShape="1">
            <a:gsLst>
              <a:gs pos="0">
                <a:srgbClr val="159ADF">
                  <a:alpha val="85000"/>
                </a:srgbClr>
              </a:gs>
              <a:gs pos="70000">
                <a:srgbClr val="4134B5">
                  <a:alpha val="80000"/>
                </a:srgbClr>
              </a:gs>
              <a:gs pos="30000">
                <a:srgbClr val="2454C9">
                  <a:alpha val="85000"/>
                </a:srgbClr>
              </a:gs>
              <a:gs pos="50000">
                <a:srgbClr val="293FC3">
                  <a:alpha val="75000"/>
                </a:srgbClr>
              </a:gs>
              <a:gs pos="100000">
                <a:srgbClr val="662DA1">
                  <a:alpha val="8500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14956"/>
            <a:ext cx="7924800" cy="3850554"/>
          </a:xfr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400" kern="1200" spc="-14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AE7406-AA52-4290-9748-C6178B34583E}"/>
              </a:ext>
            </a:extLst>
          </p:cNvPr>
          <p:cNvSpPr/>
          <p:nvPr userDrawn="1"/>
        </p:nvSpPr>
        <p:spPr>
          <a:xfrm>
            <a:off x="9849553" y="0"/>
            <a:ext cx="2342448" cy="6858000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8203" h="6178550">
                <a:moveTo>
                  <a:pt x="0" y="0"/>
                </a:moveTo>
                <a:lnTo>
                  <a:pt x="1282703" y="0"/>
                </a:lnTo>
                <a:lnTo>
                  <a:pt x="1295401" y="0"/>
                </a:lnTo>
                <a:lnTo>
                  <a:pt x="2108203" y="0"/>
                </a:lnTo>
                <a:lnTo>
                  <a:pt x="2108203" y="6178550"/>
                </a:lnTo>
                <a:lnTo>
                  <a:pt x="1295401" y="6178550"/>
                </a:lnTo>
                <a:lnTo>
                  <a:pt x="1282703" y="6178550"/>
                </a:lnTo>
                <a:lnTo>
                  <a:pt x="1282703" y="6117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6D47759-6690-4158-81A6-32D8FEFAE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67E69-60DC-4A74-B764-6793AADC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98AD8-59CE-460A-B746-9AA03894B8CE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75D7CE1-0B48-48A1-8757-2A5ED301D7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A91F20-570E-4D81-9F30-95E0645414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551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5C8094-4B0F-448F-897E-B4706A3DF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57" y="149463"/>
            <a:ext cx="11141463" cy="6556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70934D-8627-4FFF-B271-7D810F4269A8}"/>
              </a:ext>
            </a:extLst>
          </p:cNvPr>
          <p:cNvSpPr>
            <a:spLocks noChangeAspect="1"/>
          </p:cNvSpPr>
          <p:nvPr userDrawn="1"/>
        </p:nvSpPr>
        <p:spPr>
          <a:xfrm>
            <a:off x="157158" y="149463"/>
            <a:ext cx="11544413" cy="6556248"/>
          </a:xfrm>
          <a:prstGeom prst="rect">
            <a:avLst/>
          </a:prstGeom>
          <a:gradFill flip="none" rotWithShape="1">
            <a:gsLst>
              <a:gs pos="0">
                <a:srgbClr val="159ADF">
                  <a:alpha val="85000"/>
                </a:srgbClr>
              </a:gs>
              <a:gs pos="70000">
                <a:srgbClr val="4134B5">
                  <a:alpha val="80000"/>
                </a:srgbClr>
              </a:gs>
              <a:gs pos="30000">
                <a:srgbClr val="2454C9">
                  <a:alpha val="85000"/>
                </a:srgbClr>
              </a:gs>
              <a:gs pos="50000">
                <a:srgbClr val="293FC3">
                  <a:alpha val="75000"/>
                </a:srgbClr>
              </a:gs>
              <a:gs pos="100000">
                <a:srgbClr val="662DA1">
                  <a:alpha val="8500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C6BF9-2388-4D75-ABB8-6D30887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14956"/>
            <a:ext cx="7924800" cy="3850554"/>
          </a:xfr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400" kern="1200" spc="-14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AE7406-AA52-4290-9748-C6178B34583E}"/>
              </a:ext>
            </a:extLst>
          </p:cNvPr>
          <p:cNvSpPr/>
          <p:nvPr userDrawn="1"/>
        </p:nvSpPr>
        <p:spPr>
          <a:xfrm>
            <a:off x="9849553" y="0"/>
            <a:ext cx="2342448" cy="6858000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8203" h="6178550">
                <a:moveTo>
                  <a:pt x="0" y="0"/>
                </a:moveTo>
                <a:lnTo>
                  <a:pt x="1282703" y="0"/>
                </a:lnTo>
                <a:lnTo>
                  <a:pt x="1295401" y="0"/>
                </a:lnTo>
                <a:lnTo>
                  <a:pt x="2108203" y="0"/>
                </a:lnTo>
                <a:lnTo>
                  <a:pt x="2108203" y="6178550"/>
                </a:lnTo>
                <a:lnTo>
                  <a:pt x="1295401" y="6178550"/>
                </a:lnTo>
                <a:lnTo>
                  <a:pt x="1282703" y="6178550"/>
                </a:lnTo>
                <a:lnTo>
                  <a:pt x="1282703" y="6117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6D47759-6690-4158-81A6-32D8FEFAE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67E69-60DC-4A74-B764-6793AADC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98AD8-59CE-460A-B746-9AA03894B8CE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75D7CE1-0B48-48A1-8757-2A5ED301D7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A91F20-570E-4D81-9F30-95E0645414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836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CFD30A-B05F-461C-AC3D-7F3E37EB7D1A}"/>
              </a:ext>
            </a:extLst>
          </p:cNvPr>
          <p:cNvSpPr>
            <a:spLocks noChangeAspect="1"/>
          </p:cNvSpPr>
          <p:nvPr userDrawn="1"/>
        </p:nvSpPr>
        <p:spPr>
          <a:xfrm>
            <a:off x="11264793" y="150876"/>
            <a:ext cx="770048" cy="3570519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978176 w 2108203"/>
              <a:gd name="connsiteY6" fmla="*/ 6177404 h 6179063"/>
              <a:gd name="connsiteX7" fmla="*/ 1295401 w 2108203"/>
              <a:gd name="connsiteY7" fmla="*/ 6179063 h 6179063"/>
              <a:gd name="connsiteX8" fmla="*/ 1282703 w 2108203"/>
              <a:gd name="connsiteY8" fmla="*/ 6179063 h 6179063"/>
              <a:gd name="connsiteX9" fmla="*/ 1282703 w 2108203"/>
              <a:gd name="connsiteY9" fmla="*/ 6118499 h 6179063"/>
              <a:gd name="connsiteX10" fmla="*/ 0 w 2108203"/>
              <a:gd name="connsiteY10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1978176 w 2108203"/>
              <a:gd name="connsiteY5" fmla="*/ 6177404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1282703 w 1978176"/>
              <a:gd name="connsiteY7" fmla="*/ 6118499 h 6179063"/>
              <a:gd name="connsiteX8" fmla="*/ 0 w 1978176"/>
              <a:gd name="connsiteY8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0 w 1978176"/>
              <a:gd name="connsiteY7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0 w 1978176"/>
              <a:gd name="connsiteY6" fmla="*/ 513 h 6179063"/>
              <a:gd name="connsiteX0" fmla="*/ 0 w 1978176"/>
              <a:gd name="connsiteY0" fmla="*/ 513 h 6177404"/>
              <a:gd name="connsiteX1" fmla="*/ 1282703 w 1978176"/>
              <a:gd name="connsiteY1" fmla="*/ 513 h 6177404"/>
              <a:gd name="connsiteX2" fmla="*/ 1295401 w 1978176"/>
              <a:gd name="connsiteY2" fmla="*/ 513 h 6177404"/>
              <a:gd name="connsiteX3" fmla="*/ 1972323 w 1978176"/>
              <a:gd name="connsiteY3" fmla="*/ 0 h 6177404"/>
              <a:gd name="connsiteX4" fmla="*/ 1978176 w 1978176"/>
              <a:gd name="connsiteY4" fmla="*/ 6177404 h 6177404"/>
              <a:gd name="connsiteX5" fmla="*/ 0 w 1978176"/>
              <a:gd name="connsiteY5" fmla="*/ 513 h 61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176" h="6177404">
                <a:moveTo>
                  <a:pt x="0" y="513"/>
                </a:moveTo>
                <a:lnTo>
                  <a:pt x="1282703" y="513"/>
                </a:lnTo>
                <a:lnTo>
                  <a:pt x="1295401" y="513"/>
                </a:lnTo>
                <a:lnTo>
                  <a:pt x="1972323" y="0"/>
                </a:lnTo>
                <a:lnTo>
                  <a:pt x="1978176" y="6177404"/>
                </a:lnTo>
                <a:lnTo>
                  <a:pt x="0" y="513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02CB-169E-4F5F-B4CD-A28CB6E1F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0332720" cy="43523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9067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CFD30A-B05F-461C-AC3D-7F3E37EB7D1A}"/>
              </a:ext>
            </a:extLst>
          </p:cNvPr>
          <p:cNvSpPr>
            <a:spLocks noChangeAspect="1"/>
          </p:cNvSpPr>
          <p:nvPr userDrawn="1"/>
        </p:nvSpPr>
        <p:spPr>
          <a:xfrm>
            <a:off x="11264793" y="150876"/>
            <a:ext cx="770048" cy="3570519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978176 w 2108203"/>
              <a:gd name="connsiteY6" fmla="*/ 6177404 h 6179063"/>
              <a:gd name="connsiteX7" fmla="*/ 1295401 w 2108203"/>
              <a:gd name="connsiteY7" fmla="*/ 6179063 h 6179063"/>
              <a:gd name="connsiteX8" fmla="*/ 1282703 w 2108203"/>
              <a:gd name="connsiteY8" fmla="*/ 6179063 h 6179063"/>
              <a:gd name="connsiteX9" fmla="*/ 1282703 w 2108203"/>
              <a:gd name="connsiteY9" fmla="*/ 6118499 h 6179063"/>
              <a:gd name="connsiteX10" fmla="*/ 0 w 2108203"/>
              <a:gd name="connsiteY10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1978176 w 2108203"/>
              <a:gd name="connsiteY5" fmla="*/ 6177404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1282703 w 1978176"/>
              <a:gd name="connsiteY7" fmla="*/ 6118499 h 6179063"/>
              <a:gd name="connsiteX8" fmla="*/ 0 w 1978176"/>
              <a:gd name="connsiteY8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0 w 1978176"/>
              <a:gd name="connsiteY7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0 w 1978176"/>
              <a:gd name="connsiteY6" fmla="*/ 513 h 6179063"/>
              <a:gd name="connsiteX0" fmla="*/ 0 w 1978176"/>
              <a:gd name="connsiteY0" fmla="*/ 513 h 6177404"/>
              <a:gd name="connsiteX1" fmla="*/ 1282703 w 1978176"/>
              <a:gd name="connsiteY1" fmla="*/ 513 h 6177404"/>
              <a:gd name="connsiteX2" fmla="*/ 1295401 w 1978176"/>
              <a:gd name="connsiteY2" fmla="*/ 513 h 6177404"/>
              <a:gd name="connsiteX3" fmla="*/ 1972323 w 1978176"/>
              <a:gd name="connsiteY3" fmla="*/ 0 h 6177404"/>
              <a:gd name="connsiteX4" fmla="*/ 1978176 w 1978176"/>
              <a:gd name="connsiteY4" fmla="*/ 6177404 h 6177404"/>
              <a:gd name="connsiteX5" fmla="*/ 0 w 1978176"/>
              <a:gd name="connsiteY5" fmla="*/ 513 h 61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176" h="6177404">
                <a:moveTo>
                  <a:pt x="0" y="513"/>
                </a:moveTo>
                <a:lnTo>
                  <a:pt x="1282703" y="513"/>
                </a:lnTo>
                <a:lnTo>
                  <a:pt x="1295401" y="513"/>
                </a:lnTo>
                <a:lnTo>
                  <a:pt x="1972323" y="0"/>
                </a:lnTo>
                <a:lnTo>
                  <a:pt x="1978176" y="6177404"/>
                </a:lnTo>
                <a:lnTo>
                  <a:pt x="0" y="513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02CB-169E-4F5F-B4CD-A28CB6E1F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11C706-9B9E-40CB-9ECF-9A1AAAC462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016883-4BEF-4E7E-8CD4-AF296E83C4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92566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1EBC07E-42F0-4338-AF3E-D3836916F8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566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346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CFD30A-B05F-461C-AC3D-7F3E37EB7D1A}"/>
              </a:ext>
            </a:extLst>
          </p:cNvPr>
          <p:cNvSpPr>
            <a:spLocks noChangeAspect="1"/>
          </p:cNvSpPr>
          <p:nvPr userDrawn="1"/>
        </p:nvSpPr>
        <p:spPr>
          <a:xfrm>
            <a:off x="11264793" y="150876"/>
            <a:ext cx="770048" cy="3570519"/>
          </a:xfrm>
          <a:custGeom>
            <a:avLst/>
            <a:gdLst>
              <a:gd name="connsiteX0" fmla="*/ 0 w 2108203"/>
              <a:gd name="connsiteY0" fmla="*/ 0 h 6178550"/>
              <a:gd name="connsiteX1" fmla="*/ 1282703 w 2108203"/>
              <a:gd name="connsiteY1" fmla="*/ 0 h 6178550"/>
              <a:gd name="connsiteX2" fmla="*/ 1295401 w 2108203"/>
              <a:gd name="connsiteY2" fmla="*/ 0 h 6178550"/>
              <a:gd name="connsiteX3" fmla="*/ 2108203 w 2108203"/>
              <a:gd name="connsiteY3" fmla="*/ 0 h 6178550"/>
              <a:gd name="connsiteX4" fmla="*/ 2108203 w 2108203"/>
              <a:gd name="connsiteY4" fmla="*/ 6178550 h 6178550"/>
              <a:gd name="connsiteX5" fmla="*/ 1295401 w 2108203"/>
              <a:gd name="connsiteY5" fmla="*/ 6178550 h 6178550"/>
              <a:gd name="connsiteX6" fmla="*/ 1282703 w 2108203"/>
              <a:gd name="connsiteY6" fmla="*/ 6178550 h 6178550"/>
              <a:gd name="connsiteX7" fmla="*/ 1282703 w 2108203"/>
              <a:gd name="connsiteY7" fmla="*/ 6117986 h 6178550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2108203 w 2108203"/>
              <a:gd name="connsiteY5" fmla="*/ 6179063 h 6179063"/>
              <a:gd name="connsiteX6" fmla="*/ 1978176 w 2108203"/>
              <a:gd name="connsiteY6" fmla="*/ 6177404 h 6179063"/>
              <a:gd name="connsiteX7" fmla="*/ 1295401 w 2108203"/>
              <a:gd name="connsiteY7" fmla="*/ 6179063 h 6179063"/>
              <a:gd name="connsiteX8" fmla="*/ 1282703 w 2108203"/>
              <a:gd name="connsiteY8" fmla="*/ 6179063 h 6179063"/>
              <a:gd name="connsiteX9" fmla="*/ 1282703 w 2108203"/>
              <a:gd name="connsiteY9" fmla="*/ 6118499 h 6179063"/>
              <a:gd name="connsiteX10" fmla="*/ 0 w 2108203"/>
              <a:gd name="connsiteY10" fmla="*/ 513 h 6179063"/>
              <a:gd name="connsiteX0" fmla="*/ 0 w 2108203"/>
              <a:gd name="connsiteY0" fmla="*/ 513 h 6179063"/>
              <a:gd name="connsiteX1" fmla="*/ 1282703 w 2108203"/>
              <a:gd name="connsiteY1" fmla="*/ 513 h 6179063"/>
              <a:gd name="connsiteX2" fmla="*/ 1295401 w 2108203"/>
              <a:gd name="connsiteY2" fmla="*/ 513 h 6179063"/>
              <a:gd name="connsiteX3" fmla="*/ 1972323 w 2108203"/>
              <a:gd name="connsiteY3" fmla="*/ 0 h 6179063"/>
              <a:gd name="connsiteX4" fmla="*/ 2108203 w 2108203"/>
              <a:gd name="connsiteY4" fmla="*/ 513 h 6179063"/>
              <a:gd name="connsiteX5" fmla="*/ 1978176 w 2108203"/>
              <a:gd name="connsiteY5" fmla="*/ 6177404 h 6179063"/>
              <a:gd name="connsiteX6" fmla="*/ 1295401 w 2108203"/>
              <a:gd name="connsiteY6" fmla="*/ 6179063 h 6179063"/>
              <a:gd name="connsiteX7" fmla="*/ 1282703 w 2108203"/>
              <a:gd name="connsiteY7" fmla="*/ 6179063 h 6179063"/>
              <a:gd name="connsiteX8" fmla="*/ 1282703 w 2108203"/>
              <a:gd name="connsiteY8" fmla="*/ 6118499 h 6179063"/>
              <a:gd name="connsiteX9" fmla="*/ 0 w 2108203"/>
              <a:gd name="connsiteY9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1282703 w 1978176"/>
              <a:gd name="connsiteY7" fmla="*/ 6118499 h 6179063"/>
              <a:gd name="connsiteX8" fmla="*/ 0 w 1978176"/>
              <a:gd name="connsiteY8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1282703 w 1978176"/>
              <a:gd name="connsiteY6" fmla="*/ 6179063 h 6179063"/>
              <a:gd name="connsiteX7" fmla="*/ 0 w 1978176"/>
              <a:gd name="connsiteY7" fmla="*/ 513 h 6179063"/>
              <a:gd name="connsiteX0" fmla="*/ 0 w 1978176"/>
              <a:gd name="connsiteY0" fmla="*/ 513 h 6179063"/>
              <a:gd name="connsiteX1" fmla="*/ 1282703 w 1978176"/>
              <a:gd name="connsiteY1" fmla="*/ 513 h 6179063"/>
              <a:gd name="connsiteX2" fmla="*/ 1295401 w 1978176"/>
              <a:gd name="connsiteY2" fmla="*/ 513 h 6179063"/>
              <a:gd name="connsiteX3" fmla="*/ 1972323 w 1978176"/>
              <a:gd name="connsiteY3" fmla="*/ 0 h 6179063"/>
              <a:gd name="connsiteX4" fmla="*/ 1978176 w 1978176"/>
              <a:gd name="connsiteY4" fmla="*/ 6177404 h 6179063"/>
              <a:gd name="connsiteX5" fmla="*/ 1295401 w 1978176"/>
              <a:gd name="connsiteY5" fmla="*/ 6179063 h 6179063"/>
              <a:gd name="connsiteX6" fmla="*/ 0 w 1978176"/>
              <a:gd name="connsiteY6" fmla="*/ 513 h 6179063"/>
              <a:gd name="connsiteX0" fmla="*/ 0 w 1978176"/>
              <a:gd name="connsiteY0" fmla="*/ 513 h 6177404"/>
              <a:gd name="connsiteX1" fmla="*/ 1282703 w 1978176"/>
              <a:gd name="connsiteY1" fmla="*/ 513 h 6177404"/>
              <a:gd name="connsiteX2" fmla="*/ 1295401 w 1978176"/>
              <a:gd name="connsiteY2" fmla="*/ 513 h 6177404"/>
              <a:gd name="connsiteX3" fmla="*/ 1972323 w 1978176"/>
              <a:gd name="connsiteY3" fmla="*/ 0 h 6177404"/>
              <a:gd name="connsiteX4" fmla="*/ 1978176 w 1978176"/>
              <a:gd name="connsiteY4" fmla="*/ 6177404 h 6177404"/>
              <a:gd name="connsiteX5" fmla="*/ 0 w 1978176"/>
              <a:gd name="connsiteY5" fmla="*/ 513 h 61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176" h="6177404">
                <a:moveTo>
                  <a:pt x="0" y="513"/>
                </a:moveTo>
                <a:lnTo>
                  <a:pt x="1282703" y="513"/>
                </a:lnTo>
                <a:lnTo>
                  <a:pt x="1295401" y="513"/>
                </a:lnTo>
                <a:lnTo>
                  <a:pt x="1972323" y="0"/>
                </a:lnTo>
                <a:lnTo>
                  <a:pt x="1978176" y="6177404"/>
                </a:lnTo>
                <a:lnTo>
                  <a:pt x="0" y="513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53555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02CB-169E-4F5F-B4CD-A28CB6E1F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0332720" cy="43523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4212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8AE51D-CE08-467B-8E32-99FC56980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EDA8A45-29C5-478C-B732-BC6689B527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9F0AEE-A7F7-438C-8260-4266136932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92566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889F225-BD08-4CAB-B248-EE76A773F4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566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310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0166E-3797-4F27-B905-A20302F06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B7A1-BE8B-43E4-B762-E1DFFBFB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18895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A9231FF0-99C2-4F2B-9DA2-FA07526516F4}"/>
              </a:ext>
            </a:extLst>
          </p:cNvPr>
          <p:cNvSpPr>
            <a:spLocks/>
          </p:cNvSpPr>
          <p:nvPr/>
        </p:nvSpPr>
        <p:spPr>
          <a:xfrm>
            <a:off x="152400" y="149459"/>
            <a:ext cx="11887200" cy="655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2E404-7408-46E9-BCA3-D1AC016B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527489-F1A5-4AAB-9FDA-8A573FEAB26C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3125095-F865-4398-8265-3A88749668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CCEBFE5-095E-41C9-9117-29E48FCCFC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DE83D159-7AAB-44D3-BF0A-266EB1F4004B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D412E9-F9CA-4601-B679-5412A8CA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0332720" cy="43523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07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1010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A9231FF0-99C2-4F2B-9DA2-FA07526516F4}"/>
              </a:ext>
            </a:extLst>
          </p:cNvPr>
          <p:cNvSpPr>
            <a:spLocks/>
          </p:cNvSpPr>
          <p:nvPr/>
        </p:nvSpPr>
        <p:spPr>
          <a:xfrm>
            <a:off x="152400" y="149459"/>
            <a:ext cx="11887200" cy="655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2E404-7408-46E9-BCA3-D1AC016B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527489-F1A5-4AAB-9FDA-8A573FEAB26C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3125095-F865-4398-8265-3A88749668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CCEBFE5-095E-41C9-9117-29E48FCCFC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DE83D159-7AAB-44D3-BF0A-266EB1F4004B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AD530B-162B-44AD-8CA9-F48AEC7A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43BD12D-74FA-4B26-9BAE-5B659FD377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0E6B79-9A78-45DC-B5A4-1D25112C2C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92566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EFBAC92-A326-47AD-A7E6-3232C528B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566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475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A9231FF0-99C2-4F2B-9DA2-FA07526516F4}"/>
              </a:ext>
            </a:extLst>
          </p:cNvPr>
          <p:cNvSpPr>
            <a:spLocks/>
          </p:cNvSpPr>
          <p:nvPr/>
        </p:nvSpPr>
        <p:spPr>
          <a:xfrm>
            <a:off x="152400" y="149459"/>
            <a:ext cx="11887200" cy="655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2E404-7408-46E9-BCA3-D1AC016B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527489-F1A5-4AAB-9FDA-8A573FEAB26C}"/>
              </a:ext>
            </a:extLst>
          </p:cNvPr>
          <p:cNvGrpSpPr/>
          <p:nvPr userDrawn="1"/>
        </p:nvGrpSpPr>
        <p:grpSpPr>
          <a:xfrm>
            <a:off x="311050" y="6442103"/>
            <a:ext cx="644318" cy="201226"/>
            <a:chOff x="311050" y="6442103"/>
            <a:chExt cx="644318" cy="20122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3125095-F865-4398-8265-3A88749668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3739"/>
            <a:stretch/>
          </p:blipFill>
          <p:spPr>
            <a:xfrm>
              <a:off x="311050" y="6442103"/>
              <a:ext cx="178923" cy="19367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CCEBFE5-095E-41C9-9117-29E48FCCFC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222" t="81907" r="-1" b="-1478"/>
            <a:stretch/>
          </p:blipFill>
          <p:spPr>
            <a:xfrm>
              <a:off x="516193" y="6494148"/>
              <a:ext cx="439175" cy="149181"/>
            </a:xfrm>
            <a:prstGeom prst="rect">
              <a:avLst/>
            </a:prstGeom>
          </p:spPr>
        </p:pic>
      </p:grp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DE83D159-7AAB-44D3-BF0A-266EB1F4004B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F3B2A0E-4639-4D15-BF28-838C5FE94757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FAD38-17A3-4768-AE21-DCD57702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62FD9C3-3D06-4B1C-BE0A-88A1A26D2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050" y="6442163"/>
            <a:ext cx="649224" cy="194767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F6F6E9E-AA67-454E-81EF-9DEE94B6F3C3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2C5625-F859-47B6-A68B-923B3C14E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0332720" cy="43523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07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F3B2A0E-4639-4D15-BF28-838C5FE94757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FAD38-17A3-4768-AE21-DCD57702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62FD9C3-3D06-4B1C-BE0A-88A1A26D2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050" y="6442163"/>
            <a:ext cx="649224" cy="194767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F6F6E9E-AA67-454E-81EF-9DEE94B6F3C3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94F5F4-5987-46FB-868D-02167FE65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BB273F-C0D0-4BB3-AAAB-BBB2F76C94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4105BF-1F15-47E8-A7F9-B31317B74C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92566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FC0260E-3FF8-41B0-AC34-6D21605D7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566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102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F3B2A0E-4639-4D15-BF28-838C5FE94757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FAD38-17A3-4768-AE21-DCD57702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62FD9C3-3D06-4B1C-BE0A-88A1A26D2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050" y="6442163"/>
            <a:ext cx="649224" cy="194767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F6F6E9E-AA67-454E-81EF-9DEE94B6F3C3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61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DD2E6F7D-1A88-4532-84DB-77E9B81AFA62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346D649-E8BB-4C5B-B95A-E7A278EECE05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4B300-89E5-47CB-B742-E81CD5DA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4946A5-B833-422D-9070-95CDBCB48FF0}"/>
              </a:ext>
            </a:extLst>
          </p:cNvPr>
          <p:cNvGrpSpPr/>
          <p:nvPr userDrawn="1"/>
        </p:nvGrpSpPr>
        <p:grpSpPr>
          <a:xfrm>
            <a:off x="307967" y="6433291"/>
            <a:ext cx="647401" cy="210038"/>
            <a:chOff x="307967" y="6433291"/>
            <a:chExt cx="647401" cy="210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9EAB28-74ED-4E37-96B9-2141D2EE0376}"/>
                </a:ext>
              </a:extLst>
            </p:cNvPr>
            <p:cNvGrpSpPr/>
            <p:nvPr userDrawn="1"/>
          </p:nvGrpSpPr>
          <p:grpSpPr>
            <a:xfrm>
              <a:off x="311050" y="6442103"/>
              <a:ext cx="644318" cy="201226"/>
              <a:chOff x="311050" y="6442103"/>
              <a:chExt cx="644318" cy="201226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E56290BD-7F13-4DDE-BE56-C3898B0E897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23739"/>
              <a:stretch/>
            </p:blipFill>
            <p:spPr>
              <a:xfrm>
                <a:off x="311050" y="6442103"/>
                <a:ext cx="178923" cy="193670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CDF7198B-BBF6-40D4-8081-B324F9D954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8222" t="81907" r="-1" b="-1478"/>
              <a:stretch/>
            </p:blipFill>
            <p:spPr>
              <a:xfrm>
                <a:off x="516193" y="6494148"/>
                <a:ext cx="439175" cy="149181"/>
              </a:xfrm>
              <a:prstGeom prst="rect">
                <a:avLst/>
              </a:prstGeom>
            </p:spPr>
          </p:pic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FC27ADC-EF95-40AF-97FD-D14562E662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622" t="-1152" b="22879"/>
            <a:stretch/>
          </p:blipFill>
          <p:spPr>
            <a:xfrm>
              <a:off x="307967" y="6433291"/>
              <a:ext cx="185024" cy="204281"/>
            </a:xfrm>
            <a:prstGeom prst="rect">
              <a:avLst/>
            </a:prstGeom>
          </p:spPr>
        </p:pic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47481B-B56A-4A2B-8FA8-1AA5B234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0332720" cy="435232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2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accent2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accent2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accent2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175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DD2E6F7D-1A88-4532-84DB-77E9B81AFA62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346D649-E8BB-4C5B-B95A-E7A278EECE05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4B300-89E5-47CB-B742-E81CD5DA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4946A5-B833-422D-9070-95CDBCB48FF0}"/>
              </a:ext>
            </a:extLst>
          </p:cNvPr>
          <p:cNvGrpSpPr/>
          <p:nvPr userDrawn="1"/>
        </p:nvGrpSpPr>
        <p:grpSpPr>
          <a:xfrm>
            <a:off x="307967" y="6433291"/>
            <a:ext cx="647401" cy="210038"/>
            <a:chOff x="307967" y="6433291"/>
            <a:chExt cx="647401" cy="210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9EAB28-74ED-4E37-96B9-2141D2EE0376}"/>
                </a:ext>
              </a:extLst>
            </p:cNvPr>
            <p:cNvGrpSpPr/>
            <p:nvPr userDrawn="1"/>
          </p:nvGrpSpPr>
          <p:grpSpPr>
            <a:xfrm>
              <a:off x="311050" y="6442103"/>
              <a:ext cx="644318" cy="201226"/>
              <a:chOff x="311050" y="6442103"/>
              <a:chExt cx="644318" cy="201226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E56290BD-7F13-4DDE-BE56-C3898B0E897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23739"/>
              <a:stretch/>
            </p:blipFill>
            <p:spPr>
              <a:xfrm>
                <a:off x="311050" y="6442103"/>
                <a:ext cx="178923" cy="193670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CDF7198B-BBF6-40D4-8081-B324F9D954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8222" t="81907" r="-1" b="-1478"/>
              <a:stretch/>
            </p:blipFill>
            <p:spPr>
              <a:xfrm>
                <a:off x="516193" y="6494148"/>
                <a:ext cx="439175" cy="149181"/>
              </a:xfrm>
              <a:prstGeom prst="rect">
                <a:avLst/>
              </a:prstGeom>
            </p:spPr>
          </p:pic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FC27ADC-EF95-40AF-97FD-D14562E662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622" t="-1152" b="22879"/>
            <a:stretch/>
          </p:blipFill>
          <p:spPr>
            <a:xfrm>
              <a:off x="307967" y="6433291"/>
              <a:ext cx="185024" cy="204281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1561DB-283F-4E7E-B297-97904A98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231660B-4D53-4E62-B1F5-975F86753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663F42-A643-4BC3-9F96-E74DE5B953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92566" y="1910442"/>
            <a:ext cx="4663440" cy="381348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3A1B5E4-555E-4C75-AC05-24B13DD53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566" y="1408814"/>
            <a:ext cx="4663440" cy="4054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368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DD2E6F7D-1A88-4532-84DB-77E9B81AFA62}"/>
              </a:ext>
            </a:extLst>
          </p:cNvPr>
          <p:cNvSpPr>
            <a:spLocks/>
          </p:cNvSpPr>
          <p:nvPr userDrawn="1"/>
        </p:nvSpPr>
        <p:spPr>
          <a:xfrm>
            <a:off x="152400" y="149459"/>
            <a:ext cx="11887200" cy="655624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346D649-E8BB-4C5B-B95A-E7A278EECE05}"/>
              </a:ext>
            </a:extLst>
          </p:cNvPr>
          <p:cNvSpPr/>
          <p:nvPr userDrawn="1"/>
        </p:nvSpPr>
        <p:spPr>
          <a:xfrm rot="10800000">
            <a:off x="11438854" y="-1"/>
            <a:ext cx="753142" cy="35560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590EB-AF77-48DA-A690-82861CE6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44E54C-E87B-4265-8BBD-79ED7AC1F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4B300-89E5-47CB-B742-E81CD5DA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Icertis Confidential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4946A5-B833-422D-9070-95CDBCB48FF0}"/>
              </a:ext>
            </a:extLst>
          </p:cNvPr>
          <p:cNvGrpSpPr/>
          <p:nvPr userDrawn="1"/>
        </p:nvGrpSpPr>
        <p:grpSpPr>
          <a:xfrm>
            <a:off x="307967" y="6433291"/>
            <a:ext cx="647401" cy="210038"/>
            <a:chOff x="307967" y="6433291"/>
            <a:chExt cx="647401" cy="210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9EAB28-74ED-4E37-96B9-2141D2EE0376}"/>
                </a:ext>
              </a:extLst>
            </p:cNvPr>
            <p:cNvGrpSpPr/>
            <p:nvPr userDrawn="1"/>
          </p:nvGrpSpPr>
          <p:grpSpPr>
            <a:xfrm>
              <a:off x="311050" y="6442103"/>
              <a:ext cx="644318" cy="201226"/>
              <a:chOff x="311050" y="6442103"/>
              <a:chExt cx="644318" cy="201226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E56290BD-7F13-4DDE-BE56-C3898B0E897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23739"/>
              <a:stretch/>
            </p:blipFill>
            <p:spPr>
              <a:xfrm>
                <a:off x="311050" y="6442103"/>
                <a:ext cx="178923" cy="193670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CDF7198B-BBF6-40D4-8081-B324F9D954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8222" t="81907" r="-1" b="-1478"/>
              <a:stretch/>
            </p:blipFill>
            <p:spPr>
              <a:xfrm>
                <a:off x="516193" y="6494148"/>
                <a:ext cx="439175" cy="149181"/>
              </a:xfrm>
              <a:prstGeom prst="rect">
                <a:avLst/>
              </a:prstGeom>
            </p:spPr>
          </p:pic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FC27ADC-EF95-40AF-97FD-D14562E662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622" t="-1152" b="22879"/>
            <a:stretch/>
          </p:blipFill>
          <p:spPr>
            <a:xfrm>
              <a:off x="307967" y="6433291"/>
              <a:ext cx="185024" cy="204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4412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FE962D-0727-4E80-BB58-769718D85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Icertis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06AB6-E685-4FAA-B339-0A5434E91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96839F-2AC0-4D66-B709-36D14AC872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DB3C7-8FD6-486B-A137-475900D6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73" y="365126"/>
            <a:ext cx="11473682" cy="7531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BFE215-7421-4D4E-8ABD-7E977E868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73" y="1211434"/>
            <a:ext cx="11473682" cy="49655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60375" indent="-2333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87388" indent="-2270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914400" indent="-2270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6287F99-DEBF-42AE-8A18-B3552C36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3767" y="551099"/>
            <a:ext cx="1014858" cy="15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37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B67F-31CB-465A-987C-FE76F51BB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4F07E-65E4-4A56-BFAD-40A135A7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32239-2D5B-4B31-8B4E-801FB283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0AC35-F3D2-400C-A7C7-03B3BF09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5C96-A3C7-41D4-BB84-19E8DB2A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77106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658A-8007-4EF5-BBE4-09BCB61D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84AE-D75B-4ED7-BE6F-B797C291A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907A-1A95-4554-BEED-08FFC206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5652C-46BE-4003-A620-EEDF1C10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08D1D-35A1-48A5-B4CC-1A80E30E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0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FC86-C723-4459-9D43-F0D5C0CF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F72B2-8E9A-42F1-9A9C-D49D226D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FF-E667-49B9-916E-973705E4A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74F35-2B44-42CF-A7F8-224FFA82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46EF7-052E-4FAD-B3EF-89F01365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10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6AA-B9EE-4D1B-BDB0-E6BA40B6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7C83-4669-4C25-BF9E-2A89D00CE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C8EF4-BA39-4660-8E11-7864AFF8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5F37-2198-4AE0-9E75-96EF597A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7091E-142C-41E4-9096-C673C0A2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10F77-BC45-44D7-BFB9-4BA0AD00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4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47E9-9564-46A6-B20F-B4A03413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96E07-DEC2-48EF-8288-FA0ADC02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97486-0CBE-42A7-9BE1-125780D6B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F7455-086E-44CB-B003-469687D43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72204-19C9-4E4E-91A1-CE2FFC4E6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616AD-9151-4FB4-84FC-3F58FCDA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89FAE-5FD8-4153-B362-D3D84A11E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2E35E-4496-4CAA-A21E-E13C0229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BDA5-2103-48A4-81F6-866F1F8E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0F0C0-EC77-4196-843F-2DF88886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EAEF1-9266-4E17-B549-C7F7EC9C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B04D7-762A-49BB-ADC3-6D6651B4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37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BE544-FA5B-460F-8EFF-2D576D7D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23787-B9E4-4145-A5A3-BBD35753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34FDA-7EDF-4657-B4E4-E4153109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1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7B8D-6FDD-4787-9633-8DBE9D33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31149-0C59-42B5-BDCF-4F30EC5E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2469C-E228-40E6-85D9-2B92C0E5F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E2207-E9FC-47BA-AD39-CE92640A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A0E60-72D7-46AA-B3FA-A9EDB24D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F7B29-87AC-409A-928B-B90E56C1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A809-A620-4C2D-8476-4CA16B3A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83015-50D3-4305-8470-A4977E3E2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D0D84-8F86-42DF-A496-01373ADE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B8DB-F8B6-46D2-B580-146B442A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B79A9-B330-499E-81C5-2427D0B2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54EB-F25C-42DB-B007-0366586E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38CB-156D-499B-8DEC-AE914327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AAB1A-073C-4CFF-AC70-DA3BE991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5CB79-5DEF-4B75-819F-8DAD5BAF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54C51-D5A7-41C8-AF8D-50E33D56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22E0F-F5DB-4733-A797-F3054432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83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AA783-7DCC-4051-B0A1-D4320E525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E634E-6D50-4013-A517-FB0EC917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3589B-468F-4ABE-BA51-DFC3AC1D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98BA0-DA85-4658-921B-D7BA6699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8EAF2-0E46-46D5-9974-21474013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6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851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964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750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509A250-FF31-4206-8172-F9D3106AACB1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3/2/2022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85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34931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2B8BA-0AC3-4FB4-9247-6C74706D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0332720" cy="54864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DA76C-1081-4293-8741-81898163A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0332720" cy="43523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C0022-EBA8-4132-B8A3-E66BBF54E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00" y="6489052"/>
            <a:ext cx="136256" cy="215444"/>
          </a:xfrm>
          <a:prstGeom prst="rect">
            <a:avLst/>
          </a:prstGeom>
        </p:spPr>
        <p:txBody>
          <a:bodyPr vert="horz" wrap="none" lIns="0" tIns="45720" rIns="0" bIns="45720" rtlCol="0" anchor="ctr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FB5EA1ED-D61F-4D0F-AD1A-AD6564F881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C77E68-1D1B-4619-B27B-3CF8444B3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 l="22577" t="36683" r="22728" b="36918"/>
          <a:stretch/>
        </p:blipFill>
        <p:spPr>
          <a:xfrm>
            <a:off x="308147" y="6432838"/>
            <a:ext cx="649224" cy="20367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8A02E2-82FE-4503-BBFA-9AA65F572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5040"/>
            <a:ext cx="4114800" cy="21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1015533" rtl="0" eaLnBrk="1" latinLnBrk="0" hangingPunct="1">
              <a:defRPr lang="en-US" sz="800" kern="120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Icertis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1708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E7FF2-AB12-477A-A943-92A6F0A6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AD31-844B-474F-9552-2D426CD25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D49E6-0111-43ED-84D9-FCCB40BB2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2FA33-479B-422F-AF0F-775135A1A51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5D7DE-616C-4B26-A3D6-C25D1BEDA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6706-23C7-495D-9AB4-1F3BDACF9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237B-26C7-463A-95F8-137D7586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1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d.com/talks/simon_sinek_how_great_leaders_inspire_action?language=en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cs.google.com/forms/d/1PvI-Gq-a8qyCZ5eoT-PSsO6UDC6C7CD6_qVGRJCkqfo/edit?ts=620d89b1" TargetMode="Externa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LuxorCIG@outlook.com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s://lnkd.in/gRXt4h4S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39.pn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br.org/search?term=hubert%20joly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29F1B076-70BD-7044-A41B-ADE017B999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" t="8592" r="72131" b="61574"/>
          <a:stretch/>
        </p:blipFill>
        <p:spPr>
          <a:xfrm>
            <a:off x="4329758" y="226548"/>
            <a:ext cx="4873875" cy="32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38920" t="82037" r="38762"/>
          <a:stretch/>
        </p:blipFill>
        <p:spPr>
          <a:xfrm>
            <a:off x="4636940" y="226548"/>
            <a:ext cx="4259512" cy="308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D3FAD-0D10-4DE5-B945-E286CB8BDF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15" y="5555486"/>
            <a:ext cx="2224228" cy="1016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7B1AB-9E2F-468C-8F6E-0D5BEF45C87B}"/>
              </a:ext>
            </a:extLst>
          </p:cNvPr>
          <p:cNvSpPr txBox="1"/>
          <p:nvPr/>
        </p:nvSpPr>
        <p:spPr>
          <a:xfrm>
            <a:off x="4329758" y="2973381"/>
            <a:ext cx="495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Purpose Mindset Workshop with Akhtar Badshah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80CB7-EBBE-DC4E-B124-9DE43EFE180B}"/>
              </a:ext>
            </a:extLst>
          </p:cNvPr>
          <p:cNvSpPr txBox="1"/>
          <p:nvPr/>
        </p:nvSpPr>
        <p:spPr>
          <a:xfrm>
            <a:off x="2579822" y="3760142"/>
            <a:ext cx="8373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Second Annual Sustainability Conference</a:t>
            </a:r>
          </a:p>
          <a:p>
            <a:pPr algn="ctr"/>
            <a:r>
              <a:rPr lang="en-US" sz="2400" b="1" dirty="0"/>
              <a:t>From Charity to Sustainability</a:t>
            </a:r>
          </a:p>
          <a:p>
            <a:pPr algn="ctr"/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71B71-4106-664D-93E4-5A36B59C2156}"/>
              </a:ext>
            </a:extLst>
          </p:cNvPr>
          <p:cNvSpPr txBox="1"/>
          <p:nvPr/>
        </p:nvSpPr>
        <p:spPr>
          <a:xfrm>
            <a:off x="5033021" y="4703980"/>
            <a:ext cx="315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Egypt/Luxor March 2-5,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B52FD-B731-4A57-95AA-2FC23AB0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54" y="5555485"/>
            <a:ext cx="2140768" cy="1127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5244353" y="6477893"/>
            <a:ext cx="5770400" cy="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40">
              <a:buClr>
                <a:srgbClr val="000000"/>
              </a:buClr>
            </a:pPr>
            <a:r>
              <a:rPr lang="en" sz="133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Adapted from </a:t>
            </a:r>
            <a:r>
              <a:rPr lang="en" sz="1333" i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Leading with Purpose in an Age Defined by It</a:t>
            </a:r>
            <a:endParaRPr sz="1333" i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210DF-6261-4196-9A64-CEA2EF04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342D95-4B97-4A4F-B0F5-4AFCFB2E9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18" y="600636"/>
            <a:ext cx="10282783" cy="4546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50DF4D-B3AB-4E85-B364-8BC6109671AF}"/>
              </a:ext>
            </a:extLst>
          </p:cNvPr>
          <p:cNvSpPr txBox="1"/>
          <p:nvPr/>
        </p:nvSpPr>
        <p:spPr>
          <a:xfrm>
            <a:off x="2380129" y="5548084"/>
            <a:ext cx="7431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000" i="1" kern="0" dirty="0">
                <a:solidFill>
                  <a:srgbClr val="7030A0"/>
                </a:solidFill>
                <a:latin typeface="Tiempos Text"/>
                <a:cs typeface="Arial"/>
                <a:sym typeface="Arial"/>
              </a:rPr>
              <a:t>“People don’t buy </a:t>
            </a:r>
            <a:r>
              <a:rPr lang="en-US" sz="2000" b="1" i="1" kern="0" dirty="0">
                <a:solidFill>
                  <a:srgbClr val="7030A0"/>
                </a:solidFill>
                <a:latin typeface="Tiempos Text"/>
                <a:cs typeface="Arial"/>
                <a:sym typeface="Arial"/>
              </a:rPr>
              <a:t>what</a:t>
            </a:r>
            <a:r>
              <a:rPr lang="en-US" sz="2000" i="1" kern="0" dirty="0">
                <a:solidFill>
                  <a:srgbClr val="7030A0"/>
                </a:solidFill>
                <a:latin typeface="Tiempos Text"/>
                <a:cs typeface="Arial"/>
                <a:sym typeface="Arial"/>
              </a:rPr>
              <a:t> you do; people buy </a:t>
            </a:r>
            <a:r>
              <a:rPr lang="en-US" sz="2000" b="1" i="1" kern="0" dirty="0">
                <a:solidFill>
                  <a:srgbClr val="7030A0"/>
                </a:solidFill>
                <a:latin typeface="Tiempos Text"/>
                <a:cs typeface="Arial"/>
                <a:sym typeface="Arial"/>
              </a:rPr>
              <a:t>why</a:t>
            </a:r>
            <a:r>
              <a:rPr lang="en-US" sz="2000" i="1" kern="0" dirty="0">
                <a:solidFill>
                  <a:srgbClr val="7030A0"/>
                </a:solidFill>
                <a:latin typeface="Tiempos Text"/>
                <a:cs typeface="Arial"/>
                <a:sym typeface="Arial"/>
              </a:rPr>
              <a:t> you do it.”</a:t>
            </a:r>
            <a:endParaRPr lang="en-US" sz="2000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BA3091-FBDB-4F40-8DE0-9F954230E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0D3D0D-80CD-0740-AC6D-5D8AF00052C0}"/>
              </a:ext>
            </a:extLst>
          </p:cNvPr>
          <p:cNvSpPr txBox="1"/>
          <p:nvPr/>
        </p:nvSpPr>
        <p:spPr>
          <a:xfrm>
            <a:off x="2462955" y="6032680"/>
            <a:ext cx="7431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empos Text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 Sinek’s TED Talk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empos Text"/>
                <a:cs typeface="Arial"/>
                <a:sym typeface="Arial"/>
              </a:rPr>
              <a:t> about how great leaders inspire action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1;p14">
            <a:extLst>
              <a:ext uri="{FF2B5EF4-FFF2-40B4-BE49-F238E27FC236}">
                <a16:creationId xmlns:a16="http://schemas.microsoft.com/office/drawing/2014/main" id="{9E20381E-CB80-4094-B537-984F5DEE07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C167011-DFA2-4AE3-BF5F-4C457BA18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66" y="270036"/>
            <a:ext cx="10139621" cy="5909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37100-FC46-E14E-92A8-B35928D93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1839400" y="450733"/>
            <a:ext cx="8513200" cy="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" sz="4000" b="1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PURPOSE MINDSET: 5 PRINCIPLES</a:t>
            </a:r>
            <a:endParaRPr sz="4000" b="1" kern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A92-2107-4193-9066-BDEDAACB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ACFB1BB-BD33-4B13-BAAC-18AA23311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49" y="450733"/>
            <a:ext cx="8877832" cy="5123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E0D4D-B084-0A4E-A492-3E1CAA9A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2068385" y="425532"/>
            <a:ext cx="9102811" cy="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600" b="1" kern="0" dirty="0">
                <a:solidFill>
                  <a:srgbClr val="000000"/>
                </a:solidFill>
                <a:latin typeface="+mj-lt"/>
                <a:ea typeface="Oswald"/>
                <a:cs typeface="Oswald"/>
                <a:sym typeface="Oswald"/>
              </a:rPr>
              <a:t>PURPOSE MINDSET: 5 PRINCIPLES</a:t>
            </a:r>
            <a:endParaRPr sz="3600" b="1" kern="0" dirty="0">
              <a:solidFill>
                <a:srgbClr val="000000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A92-2107-4193-9066-BDEDAACB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3EE36-1074-4EC5-9BBD-42A0BA360301}"/>
              </a:ext>
            </a:extLst>
          </p:cNvPr>
          <p:cNvSpPr txBox="1"/>
          <p:nvPr/>
        </p:nvSpPr>
        <p:spPr>
          <a:xfrm>
            <a:off x="2694184" y="1524842"/>
            <a:ext cx="65486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defTabSz="914377"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Discovering Strengths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—working from strengths and building on them to create greater possibilities.</a:t>
            </a: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Working from Abundance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—accessing a variety of innovative resources, from people to equipment and space, at previously unthinkable scales. </a:t>
            </a: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Extending the Common Good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—moving from doing things efficiently to having an impact on broad community progress. </a:t>
            </a: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Igniting Movements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—focusing on building a movement, not an organization, that leads to societal change. </a:t>
            </a: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Embracing Empathy and Compassion 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—centering on the “we” rather than the “me.”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52242-67DB-744B-8E67-6AAF05F0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5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89A122D-38EB-4C85-BAE6-0B7BE622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73" y="-478222"/>
            <a:ext cx="5513655" cy="733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CCB70-350E-447E-850E-B380EBE93492}"/>
              </a:ext>
            </a:extLst>
          </p:cNvPr>
          <p:cNvSpPr txBox="1"/>
          <p:nvPr/>
        </p:nvSpPr>
        <p:spPr>
          <a:xfrm>
            <a:off x="2234817" y="1848338"/>
            <a:ext cx="800384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br>
              <a:rPr lang="en-US" sz="1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</a:br>
            <a:endParaRPr lang="en-US" sz="1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PURPOSE</a:t>
            </a:r>
            <a:r>
              <a:rPr lang="en-US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isn’t a cause, revelation, or luxury – it is a </a:t>
            </a: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CHOICE</a:t>
            </a:r>
          </a:p>
          <a:p>
            <a:pPr defTabSz="1219170">
              <a:buClr>
                <a:srgbClr val="000000"/>
              </a:buClr>
            </a:pPr>
            <a:br>
              <a:rPr lang="en-US" sz="1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</a:b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PURPOSE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builds </a:t>
            </a:r>
            <a:r>
              <a:rPr lang="en-US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bridging networks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that span “diverse social cleavages” rather than bonding networks that reinforce exclusive identities and homogenous groups</a:t>
            </a:r>
          </a:p>
          <a:p>
            <a:pPr defTabSz="1219170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PURPOSE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ignites movements – via synchronizing rather than managing</a:t>
            </a:r>
          </a:p>
          <a:p>
            <a:pPr defTabSz="1219170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PURPOSE</a:t>
            </a:r>
            <a:r>
              <a:rPr lang="en-US" sz="1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is not about who you want to be, but who you want to </a:t>
            </a:r>
            <a:r>
              <a:rPr lang="en-US" sz="2800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SERVE</a:t>
            </a:r>
            <a:r>
              <a:rPr lang="en-US" sz="2133" b="1" kern="0" dirty="0">
                <a:solidFill>
                  <a:srgbClr val="4D3687"/>
                </a:solidFill>
                <a:latin typeface="+mj-lt"/>
                <a:cs typeface="Arial"/>
                <a:sym typeface="Arial"/>
              </a:rPr>
              <a:t> </a:t>
            </a:r>
          </a:p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4F7CBF-6D8F-4382-8A95-D1B028CF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B5279-CD46-E440-AF61-560741472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2196572" y="733181"/>
            <a:ext cx="4588789" cy="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i="1" dirty="0"/>
              <a:t>Task of leadership is to create an alignment of </a:t>
            </a:r>
            <a:r>
              <a:rPr lang="en-US" sz="3600" b="1" i="1" dirty="0"/>
              <a:t>strengths</a:t>
            </a:r>
            <a:r>
              <a:rPr lang="en-US" sz="3600" i="1" dirty="0"/>
              <a:t> in ways it makes our weaknesses irrelevant – </a:t>
            </a:r>
            <a:r>
              <a:rPr lang="en-US" sz="2000" i="1" dirty="0"/>
              <a:t>Peter Drucker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A92-2107-4193-9066-BDEDAACB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52242-67DB-744B-8E67-6AAF05F0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33A23A5-4951-4DA2-8F62-99B15D510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0"/>
          <a:stretch/>
        </p:blipFill>
        <p:spPr bwMode="auto">
          <a:xfrm>
            <a:off x="7152829" y="324739"/>
            <a:ext cx="4136877" cy="48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46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2068385" y="425532"/>
            <a:ext cx="9102811" cy="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600" b="1" kern="0" dirty="0">
                <a:solidFill>
                  <a:srgbClr val="000000"/>
                </a:solidFill>
                <a:latin typeface="+mj-lt"/>
                <a:ea typeface="Oswald"/>
                <a:cs typeface="Oswald"/>
                <a:sym typeface="Oswald"/>
              </a:rPr>
              <a:t>PURPOSE MINDSET: Excercise</a:t>
            </a:r>
            <a:endParaRPr sz="3600" b="1" kern="0" dirty="0">
              <a:solidFill>
                <a:srgbClr val="000000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A92-2107-4193-9066-BDEDAACB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3EE36-1074-4EC5-9BBD-42A0BA360301}"/>
              </a:ext>
            </a:extLst>
          </p:cNvPr>
          <p:cNvSpPr txBox="1"/>
          <p:nvPr/>
        </p:nvSpPr>
        <p:spPr>
          <a:xfrm>
            <a:off x="2559294" y="2328147"/>
            <a:ext cx="8611902" cy="246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minutes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Discovery Exercise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Foundational Values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 Statement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Minutes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Sharing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52242-67DB-744B-8E67-6AAF05F0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29ECB-19E6-49DA-AAD1-6A83B308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56" y="0"/>
            <a:ext cx="1895856" cy="68580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F863D02-4B68-4EAF-9CED-AD1A94AC1BDF}"/>
              </a:ext>
            </a:extLst>
          </p:cNvPr>
          <p:cNvGraphicFramePr>
            <a:graphicFrameLocks noGrp="1"/>
          </p:cNvGraphicFramePr>
          <p:nvPr/>
        </p:nvGraphicFramePr>
        <p:xfrm>
          <a:off x="2029406" y="160110"/>
          <a:ext cx="4816444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402">
                  <a:extLst>
                    <a:ext uri="{9D8B030D-6E8A-4147-A177-3AD203B41FA5}">
                      <a16:colId xmlns:a16="http://schemas.microsoft.com/office/drawing/2014/main" val="964800536"/>
                    </a:ext>
                  </a:extLst>
                </a:gridCol>
                <a:gridCol w="2423042">
                  <a:extLst>
                    <a:ext uri="{9D8B030D-6E8A-4147-A177-3AD203B41FA5}">
                      <a16:colId xmlns:a16="http://schemas.microsoft.com/office/drawing/2014/main" val="612704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337531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Achiever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Altruism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847391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Activator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433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Adaptable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Charitable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01493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Analytical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Compassionate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458598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Connector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Diplomacy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059888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Consistent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35879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Communicator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Empathy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33287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Deliberative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Ethics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129607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Disciplined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998139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Enthusiastic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18061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Focused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656468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Futuristic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Gratitude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55142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Learner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Harmony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86742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Influencer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Humble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412830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Open-Minded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Justice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74208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Responsible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Kind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777837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Strategic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14552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Patient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833172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Spiritual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41489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Wisdom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Trusting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21583"/>
                  </a:ext>
                </a:extLst>
              </a:tr>
              <a:tr h="1957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Work Under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34328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0C7CBFB-A9A5-41F9-8E49-E663EFB6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361" y="5777821"/>
            <a:ext cx="851488" cy="729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A166F6-D0A1-4ED0-B70C-E42F0FD0D680}"/>
              </a:ext>
            </a:extLst>
          </p:cNvPr>
          <p:cNvSpPr txBox="1"/>
          <p:nvPr/>
        </p:nvSpPr>
        <p:spPr>
          <a:xfrm>
            <a:off x="2154048" y="6323003"/>
            <a:ext cx="434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Select 3 each from Above, or Add Your 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E0EB4-823D-4802-9892-CA29004C0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034" y="1030916"/>
            <a:ext cx="5117352" cy="4020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9F23A-C1D9-4CFB-BD3D-4AB7DED81A8D}"/>
              </a:ext>
            </a:extLst>
          </p:cNvPr>
          <p:cNvSpPr txBox="1"/>
          <p:nvPr/>
        </p:nvSpPr>
        <p:spPr>
          <a:xfrm>
            <a:off x="7035855" y="3840787"/>
            <a:ext cx="449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write a short purpose statement above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7AC48-507C-4B27-8BEB-23B67C1158A8}"/>
              </a:ext>
            </a:extLst>
          </p:cNvPr>
          <p:cNvSpPr txBox="1"/>
          <p:nvPr/>
        </p:nvSpPr>
        <p:spPr>
          <a:xfrm>
            <a:off x="7035854" y="170351"/>
            <a:ext cx="49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Name:</a:t>
            </a:r>
            <a:r>
              <a:rPr lang="en-US" dirty="0"/>
              <a:t>              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941459-FDB7-4886-897C-CF345AC93A5A}"/>
              </a:ext>
            </a:extLst>
          </p:cNvPr>
          <p:cNvSpPr txBox="1"/>
          <p:nvPr/>
        </p:nvSpPr>
        <p:spPr>
          <a:xfrm>
            <a:off x="6898034" y="4332740"/>
            <a:ext cx="46625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202124"/>
                </a:solidFill>
                <a:effectLst/>
              </a:rPr>
              <a:t>Example Format: My purpose is X (what you want to see - Impact) to Y (why you want to do this - Values) by Z (how you want to do this Strengths).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6CB89B-EA4A-4D3B-B6F6-B05B0096680A}"/>
              </a:ext>
            </a:extLst>
          </p:cNvPr>
          <p:cNvSpPr txBox="1"/>
          <p:nvPr/>
        </p:nvSpPr>
        <p:spPr>
          <a:xfrm>
            <a:off x="6898032" y="5051469"/>
            <a:ext cx="5117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Akhtar Badshah</a:t>
            </a:r>
          </a:p>
          <a:p>
            <a:pPr defTabSz="609585">
              <a:buClr>
                <a:srgbClr val="000000"/>
              </a:buClr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Through my teaching, writing and art, I help individuals and organizations bend the arc of humanity towards a better world.​"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C601F-2343-48A3-AEF1-D29997C3C6FC}"/>
              </a:ext>
            </a:extLst>
          </p:cNvPr>
          <p:cNvSpPr txBox="1"/>
          <p:nvPr/>
        </p:nvSpPr>
        <p:spPr>
          <a:xfrm>
            <a:off x="7035854" y="600633"/>
            <a:ext cx="49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Email:</a:t>
            </a:r>
            <a:r>
              <a:rPr lang="en-US" dirty="0"/>
              <a:t>       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02497-D1BB-4D59-8095-F8D620D9ECB6}"/>
              </a:ext>
            </a:extLst>
          </p:cNvPr>
          <p:cNvSpPr txBox="1"/>
          <p:nvPr/>
        </p:nvSpPr>
        <p:spPr>
          <a:xfrm>
            <a:off x="6826278" y="5704101"/>
            <a:ext cx="4266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Purpose Mindset Workshop - Sustainability Luxor - Google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0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3183-F559-4E38-8D33-A9A2BBEC0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4739" y="1236104"/>
            <a:ext cx="4741176" cy="148818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600" b="1" u="sng" dirty="0">
                <a:latin typeface="Work Sans" pitchFamily="2" charset="0"/>
              </a:rPr>
              <a:t>Strengths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ea typeface="+mn-lt"/>
              <a:cs typeface="+mn-lt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ea typeface="+mn-lt"/>
              <a:cs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9017F-FB96-44AA-8DB2-5E69C315788E}"/>
              </a:ext>
            </a:extLst>
          </p:cNvPr>
          <p:cNvSpPr/>
          <p:nvPr/>
        </p:nvSpPr>
        <p:spPr>
          <a:xfrm>
            <a:off x="2267281" y="517283"/>
            <a:ext cx="989373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 SemiBold" pitchFamily="2" charset="0"/>
                <a:ea typeface="+mn-lt"/>
                <a:cs typeface="Calibri" panose="020F0502020204030204"/>
              </a:rPr>
              <a:t>Name: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B8F9AE-B494-4E29-9595-C91DDDB7F20C}"/>
              </a:ext>
            </a:extLst>
          </p:cNvPr>
          <p:cNvSpPr txBox="1">
            <a:spLocks/>
          </p:cNvSpPr>
          <p:nvPr/>
        </p:nvSpPr>
        <p:spPr>
          <a:xfrm>
            <a:off x="7625919" y="1168225"/>
            <a:ext cx="3410064" cy="1556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Foundational 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10367987-EF80-4F9F-8092-8446DAF1DD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592" r="74735"/>
          <a:stretch/>
        </p:blipFill>
        <p:spPr>
          <a:xfrm>
            <a:off x="-32156" y="1"/>
            <a:ext cx="21572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1C541-5717-46B7-9BD5-F10F68D07B41}"/>
              </a:ext>
            </a:extLst>
          </p:cNvPr>
          <p:cNvSpPr txBox="1"/>
          <p:nvPr/>
        </p:nvSpPr>
        <p:spPr>
          <a:xfrm>
            <a:off x="3952" y="517216"/>
            <a:ext cx="195789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rPr>
              <a:t>Purpose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"/>
                <a:ea typeface="+mn-ea"/>
                <a:cs typeface="+mn-cs"/>
              </a:rPr>
              <a:t>Mindset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0919F7-981C-436A-8BE3-1C6F9C3E19E5}"/>
              </a:ext>
            </a:extLst>
          </p:cNvPr>
          <p:cNvGrpSpPr/>
          <p:nvPr/>
        </p:nvGrpSpPr>
        <p:grpSpPr>
          <a:xfrm>
            <a:off x="2456625" y="3455662"/>
            <a:ext cx="8764003" cy="1945280"/>
            <a:chOff x="2482263" y="5057095"/>
            <a:chExt cx="8247257" cy="13560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0EE29E-E803-43AE-9A98-38B63EB0DBA5}"/>
                </a:ext>
              </a:extLst>
            </p:cNvPr>
            <p:cNvSpPr txBox="1"/>
            <p:nvPr/>
          </p:nvSpPr>
          <p:spPr>
            <a:xfrm>
              <a:off x="2482263" y="5057095"/>
              <a:ext cx="4140364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Purpose Statement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</a:b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</a:b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7C618A-6038-4377-9135-7A3F0AD9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864" y="5458013"/>
              <a:ext cx="8187655" cy="9551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702EA0-A88B-4523-93C5-809F617EE34A}"/>
                </a:ext>
              </a:extLst>
            </p:cNvPr>
            <p:cNvSpPr txBox="1"/>
            <p:nvPr/>
          </p:nvSpPr>
          <p:spPr>
            <a:xfrm>
              <a:off x="2541864" y="5582193"/>
              <a:ext cx="81876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2FFA2A-0071-754F-95D9-AF2B8610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76E0C-9F32-4854-841D-231C61376695}"/>
              </a:ext>
            </a:extLst>
          </p:cNvPr>
          <p:cNvSpPr txBox="1"/>
          <p:nvPr/>
        </p:nvSpPr>
        <p:spPr>
          <a:xfrm>
            <a:off x="2669281" y="6078265"/>
            <a:ext cx="613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LuxorCIG@outlook.com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80AA0-03F0-41DB-BFF0-DBECAFC1B8FC}"/>
              </a:ext>
            </a:extLst>
          </p:cNvPr>
          <p:cNvSpPr txBox="1"/>
          <p:nvPr/>
        </p:nvSpPr>
        <p:spPr>
          <a:xfrm>
            <a:off x="2669281" y="5780531"/>
            <a:ext cx="3530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will receive email from</a:t>
            </a:r>
          </a:p>
        </p:txBody>
      </p:sp>
    </p:spTree>
    <p:extLst>
      <p:ext uri="{BB962C8B-B14F-4D97-AF65-F5344CB8AC3E}">
        <p14:creationId xmlns:p14="http://schemas.microsoft.com/office/powerpoint/2010/main" val="386966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2600587" y="273371"/>
            <a:ext cx="4117741" cy="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" sz="28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Great Resignation</a:t>
            </a:r>
            <a:endParaRPr sz="2800" i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CBFD7-69E8-4204-9062-3549F64C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65B57-CCC0-4E2F-8818-4A97D30B5796}"/>
              </a:ext>
            </a:extLst>
          </p:cNvPr>
          <p:cNvSpPr txBox="1"/>
          <p:nvPr/>
        </p:nvSpPr>
        <p:spPr>
          <a:xfrm>
            <a:off x="3897078" y="241090"/>
            <a:ext cx="6852996" cy="30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i="1" kern="0" dirty="0">
                <a:solidFill>
                  <a:srgbClr val="7030A0"/>
                </a:solidFill>
                <a:latin typeface="ReithSerif"/>
                <a:cs typeface="Arial"/>
                <a:sym typeface="Arial"/>
              </a:rPr>
              <a:t>“For there is always light if only we are brave enough to see it, if only we are brave enough to be it.”</a:t>
            </a:r>
          </a:p>
          <a:p>
            <a:pPr defTabSz="1219170">
              <a:buClr>
                <a:srgbClr val="000000"/>
              </a:buClr>
              <a:defRPr/>
            </a:pPr>
            <a:endParaRPr lang="en-US" sz="2133" i="1" kern="0" dirty="0">
              <a:solidFill>
                <a:srgbClr val="575757"/>
              </a:solidFill>
              <a:latin typeface="ReithSerif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133" i="1" kern="0" dirty="0">
                <a:solidFill>
                  <a:srgbClr val="575757"/>
                </a:solidFill>
                <a:latin typeface="ReithSerif"/>
                <a:cs typeface="Arial"/>
                <a:sym typeface="Arial"/>
              </a:rPr>
              <a:t>Amanda Gorman, Poet Laureate, US. </a:t>
            </a:r>
          </a:p>
          <a:p>
            <a:pPr defTabSz="1219170">
              <a:buClr>
                <a:srgbClr val="000000"/>
              </a:buClr>
              <a:defRPr/>
            </a:pPr>
            <a:endParaRPr lang="en-US" sz="2133" i="1" kern="0" dirty="0">
              <a:solidFill>
                <a:srgbClr val="575757"/>
              </a:solidFill>
              <a:latin typeface="ReithSerif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i="1" kern="0" dirty="0">
                <a:solidFill>
                  <a:srgbClr val="7030A0"/>
                </a:solidFill>
                <a:latin typeface="ReithSerif"/>
                <a:cs typeface="Arial"/>
                <a:sym typeface="Arial"/>
              </a:rPr>
              <a:t>Purpose is the Light so Switch it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FFFF3-7AF3-4358-97F5-FF393F1F2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137" y="3349411"/>
            <a:ext cx="3267499" cy="3267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0E544-DD55-42F9-B0FD-0953578570D5}"/>
              </a:ext>
            </a:extLst>
          </p:cNvPr>
          <p:cNvSpPr txBox="1"/>
          <p:nvPr/>
        </p:nvSpPr>
        <p:spPr>
          <a:xfrm>
            <a:off x="8807788" y="4362167"/>
            <a:ext cx="290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https://lnkd.in/gRXt4h4S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CC27E-81DA-8F44-89B0-04F080867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3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2600587" y="273371"/>
            <a:ext cx="4117741" cy="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" sz="28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Great Resignation</a:t>
            </a:r>
            <a:endParaRPr sz="2800" i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CBFD7-69E8-4204-9062-3549F64C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A0AF2-E3BE-4515-8844-EC63D10D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65B57-CCC0-4E2F-8818-4A97D30B5796}"/>
              </a:ext>
            </a:extLst>
          </p:cNvPr>
          <p:cNvSpPr txBox="1"/>
          <p:nvPr/>
        </p:nvSpPr>
        <p:spPr>
          <a:xfrm>
            <a:off x="3090511" y="1025378"/>
            <a:ext cx="7842532" cy="370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i="1" kern="0" dirty="0">
                <a:solidFill>
                  <a:srgbClr val="7030A0"/>
                </a:solidFill>
                <a:latin typeface="ReithSerif"/>
                <a:cs typeface="Arial"/>
                <a:sym typeface="Arial"/>
              </a:rPr>
              <a:t>I cannot believe that the purpose of life is to be happy. I think the purpose of life is to be useful to be responsible, to be compassionate. It is above all to matter: to count, to stand for something, to have made some difference that you have lived at all.” </a:t>
            </a:r>
          </a:p>
          <a:p>
            <a:pPr defTabSz="1219170">
              <a:buClr>
                <a:srgbClr val="000000"/>
              </a:buClr>
              <a:defRPr/>
            </a:pPr>
            <a:endParaRPr lang="en-US" sz="2133" i="1" kern="0" dirty="0">
              <a:solidFill>
                <a:srgbClr val="575757"/>
              </a:solidFill>
              <a:latin typeface="ReithSerif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133" kern="0" dirty="0">
                <a:solidFill>
                  <a:srgbClr val="575757"/>
                </a:solidFill>
                <a:latin typeface="ReithSerif"/>
                <a:cs typeface="Arial"/>
                <a:sym typeface="Arial"/>
              </a:rPr>
              <a:t>– Leo </a:t>
            </a:r>
            <a:r>
              <a:rPr lang="en-US" sz="2133" kern="0" dirty="0" err="1">
                <a:solidFill>
                  <a:srgbClr val="575757"/>
                </a:solidFill>
                <a:latin typeface="ReithSerif"/>
                <a:cs typeface="Arial"/>
                <a:sym typeface="Arial"/>
              </a:rPr>
              <a:t>Rosten</a:t>
            </a:r>
            <a:r>
              <a:rPr lang="en-US" sz="2133" kern="0" dirty="0">
                <a:solidFill>
                  <a:srgbClr val="575757"/>
                </a:solidFill>
                <a:latin typeface="ReithSerif"/>
                <a:cs typeface="Arial"/>
                <a:sym typeface="Arial"/>
              </a:rPr>
              <a:t> (1909-1997), humorist, screenwriter, political scientist. </a:t>
            </a:r>
          </a:p>
        </p:txBody>
      </p:sp>
    </p:spTree>
    <p:extLst>
      <p:ext uri="{BB962C8B-B14F-4D97-AF65-F5344CB8AC3E}">
        <p14:creationId xmlns:p14="http://schemas.microsoft.com/office/powerpoint/2010/main" val="194561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F4BC779-22F5-473F-A118-59EE2D315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/>
        </p:blipFill>
        <p:spPr>
          <a:xfrm>
            <a:off x="2063513" y="0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574BE-5ACE-2748-9570-5F8623F7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303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0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FB38-A523-4696-ACDB-AB056A5C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14" y="2852943"/>
            <a:ext cx="959331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Purpose Mindset Reflection March 5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33500149-249E-42DD-8F69-97BB3D98D5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592" r="74735"/>
          <a:stretch/>
        </p:blipFill>
        <p:spPr>
          <a:xfrm>
            <a:off x="0" y="1"/>
            <a:ext cx="20937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D2E00-0C3B-4665-B0F2-18A73AB3291F}"/>
              </a:ext>
            </a:extLst>
          </p:cNvPr>
          <p:cNvSpPr txBox="1"/>
          <p:nvPr/>
        </p:nvSpPr>
        <p:spPr>
          <a:xfrm>
            <a:off x="107140" y="517216"/>
            <a:ext cx="190233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rPr>
              <a:t>Purpose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"/>
                <a:ea typeface="+mn-ea"/>
                <a:cs typeface="+mn-cs"/>
              </a:rPr>
              <a:t>Mindset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494D9-6972-CA42-817D-495E8465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3183-F559-4E38-8D33-A9A2BBEC0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4739" y="1236104"/>
            <a:ext cx="4741176" cy="148818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600" b="1" u="sng" dirty="0">
                <a:latin typeface="Work Sans" pitchFamily="2" charset="0"/>
              </a:rPr>
              <a:t>Strengths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5600" dirty="0">
                <a:latin typeface="Work Sans" pitchFamily="2" charset="0"/>
                <a:cs typeface="Calibri"/>
              </a:rPr>
              <a:t>___________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5600" dirty="0">
              <a:latin typeface="Work Sans" pitchFamily="2" charset="0"/>
              <a:cs typeface="Calibri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ea typeface="+mn-lt"/>
              <a:cs typeface="+mn-lt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200" dirty="0">
              <a:latin typeface="Work Sans" pitchFamily="2" charset="0"/>
              <a:ea typeface="+mn-lt"/>
              <a:cs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9017F-FB96-44AA-8DB2-5E69C315788E}"/>
              </a:ext>
            </a:extLst>
          </p:cNvPr>
          <p:cNvSpPr/>
          <p:nvPr/>
        </p:nvSpPr>
        <p:spPr>
          <a:xfrm>
            <a:off x="2267281" y="517283"/>
            <a:ext cx="989373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 SemiBold" pitchFamily="2" charset="0"/>
                <a:ea typeface="+mn-lt"/>
                <a:cs typeface="Calibri" panose="020F0502020204030204"/>
              </a:rPr>
              <a:t>Name: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B8F9AE-B494-4E29-9595-C91DDDB7F20C}"/>
              </a:ext>
            </a:extLst>
          </p:cNvPr>
          <p:cNvSpPr txBox="1">
            <a:spLocks/>
          </p:cNvSpPr>
          <p:nvPr/>
        </p:nvSpPr>
        <p:spPr>
          <a:xfrm>
            <a:off x="7625919" y="1168225"/>
            <a:ext cx="3410064" cy="1556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Foundational 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rPr>
              <a:t>__________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Calibri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10367987-EF80-4F9F-8092-8446DAF1DD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592" r="74735"/>
          <a:stretch/>
        </p:blipFill>
        <p:spPr>
          <a:xfrm>
            <a:off x="-32156" y="1"/>
            <a:ext cx="21572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1C541-5717-46B7-9BD5-F10F68D07B41}"/>
              </a:ext>
            </a:extLst>
          </p:cNvPr>
          <p:cNvSpPr txBox="1"/>
          <p:nvPr/>
        </p:nvSpPr>
        <p:spPr>
          <a:xfrm>
            <a:off x="3952" y="517216"/>
            <a:ext cx="195789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rPr>
              <a:t>Purpose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"/>
                <a:ea typeface="+mn-ea"/>
                <a:cs typeface="+mn-cs"/>
              </a:rPr>
              <a:t>Mindset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0919F7-981C-436A-8BE3-1C6F9C3E19E5}"/>
              </a:ext>
            </a:extLst>
          </p:cNvPr>
          <p:cNvGrpSpPr/>
          <p:nvPr/>
        </p:nvGrpSpPr>
        <p:grpSpPr>
          <a:xfrm>
            <a:off x="2456625" y="3455662"/>
            <a:ext cx="8764003" cy="1945280"/>
            <a:chOff x="2482263" y="5057095"/>
            <a:chExt cx="8247257" cy="13560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0EE29E-E803-43AE-9A98-38B63EB0DBA5}"/>
                </a:ext>
              </a:extLst>
            </p:cNvPr>
            <p:cNvSpPr txBox="1"/>
            <p:nvPr/>
          </p:nvSpPr>
          <p:spPr>
            <a:xfrm>
              <a:off x="2482263" y="5057095"/>
              <a:ext cx="4140364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Purpose Statement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</a:b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</a:b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7C618A-6038-4377-9135-7A3F0AD9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864" y="5458013"/>
              <a:ext cx="8187655" cy="9551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702EA0-A88B-4523-93C5-809F617EE34A}"/>
                </a:ext>
              </a:extLst>
            </p:cNvPr>
            <p:cNvSpPr txBox="1"/>
            <p:nvPr/>
          </p:nvSpPr>
          <p:spPr>
            <a:xfrm>
              <a:off x="2541864" y="5582193"/>
              <a:ext cx="81876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2FFA2A-0071-754F-95D9-AF2B8610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FB38-A523-4696-ACDB-AB056A5C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527" y="784861"/>
            <a:ext cx="9593314" cy="13255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Purpose Mindset 1-on-1 Session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5ED54-64BC-4C3C-839A-1E5ED3C82382}"/>
              </a:ext>
            </a:extLst>
          </p:cNvPr>
          <p:cNvSpPr txBox="1"/>
          <p:nvPr/>
        </p:nvSpPr>
        <p:spPr>
          <a:xfrm>
            <a:off x="2358527" y="2327698"/>
            <a:ext cx="93608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</a:rPr>
              <a:t>In Pairs 45-minute session to be set up individually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Discuss: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	Strengths &amp; Foundational Values Discussion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	Purpose Statement Reflection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	Activating your Purpose for Luxor Sustainability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Normal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33500149-249E-42DD-8F69-97BB3D98D5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592" r="74735"/>
          <a:stretch/>
        </p:blipFill>
        <p:spPr>
          <a:xfrm>
            <a:off x="0" y="1"/>
            <a:ext cx="20937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D2E00-0C3B-4665-B0F2-18A73AB3291F}"/>
              </a:ext>
            </a:extLst>
          </p:cNvPr>
          <p:cNvSpPr txBox="1"/>
          <p:nvPr/>
        </p:nvSpPr>
        <p:spPr>
          <a:xfrm>
            <a:off x="107140" y="517216"/>
            <a:ext cx="190233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rPr>
              <a:t>Purpose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"/>
                <a:ea typeface="+mn-ea"/>
                <a:cs typeface="+mn-cs"/>
              </a:rPr>
              <a:t>Mindset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CA854-8802-4B4C-A427-6B1C25C1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312D2-3BA3-4EEC-87BC-5992C16A0105}"/>
              </a:ext>
            </a:extLst>
          </p:cNvPr>
          <p:cNvSpPr/>
          <p:nvPr/>
        </p:nvSpPr>
        <p:spPr>
          <a:xfrm>
            <a:off x="643159" y="1361233"/>
            <a:ext cx="4267556" cy="32008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Innovation Catalyst</a:t>
            </a:r>
            <a:endParaRPr lang="en-US" sz="1400" kern="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Arial"/>
            </a:endParaRP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Artist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Architect 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Author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Educator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Philanthropist 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Social Entrepreneur</a:t>
            </a:r>
          </a:p>
          <a:p>
            <a:pPr marL="342891" indent="-342891" defTabSz="914377"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Thought Leader</a:t>
            </a:r>
          </a:p>
          <a:p>
            <a:pPr defTabSz="914377"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Arial"/>
              <a:cs typeface="Calibri"/>
              <a:sym typeface="Arial"/>
            </a:endParaRPr>
          </a:p>
          <a:p>
            <a:pPr defTabSz="914377"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Arial"/>
              <a:cs typeface="Calibri"/>
              <a:sym typeface="Arial"/>
            </a:endParaRPr>
          </a:p>
          <a:p>
            <a:pPr defTabSz="914377"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Arial"/>
              <a:cs typeface="Calibri"/>
              <a:sym typeface="Arial"/>
            </a:endParaRPr>
          </a:p>
        </p:txBody>
      </p:sp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3B317F8-1C85-4CB5-9031-DEC9730C8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0" y="4324966"/>
            <a:ext cx="1112121" cy="177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01B1F-0363-4057-8000-64394BEA7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259" y="4324966"/>
            <a:ext cx="1129787" cy="176037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CA98B1B5-EA28-45B3-95C8-A299AE1C9D69}"/>
              </a:ext>
            </a:extLst>
          </p:cNvPr>
          <p:cNvSpPr txBox="1"/>
          <p:nvPr/>
        </p:nvSpPr>
        <p:spPr>
          <a:xfrm>
            <a:off x="5601484" y="4463255"/>
            <a:ext cx="6093597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000000"/>
              </a:buClr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"Through my teaching, writing and art, </a:t>
            </a:r>
          </a:p>
          <a:p>
            <a:pPr defTabSz="609585">
              <a:buClr>
                <a:srgbClr val="000000"/>
              </a:buClr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  <a:sym typeface="Arial"/>
              </a:rPr>
              <a:t>I help individuals and organizations bend the arc of humanity towards a better world.​"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4F4BDAF-1396-445B-977D-9915AEF8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268" y="4318653"/>
            <a:ext cx="1183437" cy="17603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30CF18-60D8-764F-9662-715D3E9E506D}"/>
              </a:ext>
            </a:extLst>
          </p:cNvPr>
          <p:cNvGrpSpPr/>
          <p:nvPr/>
        </p:nvGrpSpPr>
        <p:grpSpPr>
          <a:xfrm>
            <a:off x="3830519" y="2081483"/>
            <a:ext cx="8016112" cy="1760376"/>
            <a:chOff x="355954" y="2367802"/>
            <a:chExt cx="10059201" cy="2209048"/>
          </a:xfrm>
        </p:grpSpPr>
        <p:pic>
          <p:nvPicPr>
            <p:cNvPr id="12" name="Picture 11" descr="A picture containing colorful, nature, painting, drawing&#10;&#10;Description automatically generated">
              <a:extLst>
                <a:ext uri="{FF2B5EF4-FFF2-40B4-BE49-F238E27FC236}">
                  <a16:creationId xmlns:a16="http://schemas.microsoft.com/office/drawing/2014/main" id="{0BCB79F6-1321-45D9-B3D8-9B43AD97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54" y="2374713"/>
              <a:ext cx="2752672" cy="2202137"/>
            </a:xfrm>
            <a:prstGeom prst="rect">
              <a:avLst/>
            </a:prstGeom>
          </p:spPr>
        </p:pic>
        <p:pic>
          <p:nvPicPr>
            <p:cNvPr id="15" name="Picture 14" descr="A picture containing text, colorful, drawing, painted&#10;&#10;Description automatically generated">
              <a:extLst>
                <a:ext uri="{FF2B5EF4-FFF2-40B4-BE49-F238E27FC236}">
                  <a16:creationId xmlns:a16="http://schemas.microsoft.com/office/drawing/2014/main" id="{F9F4EB2A-041A-4E07-8486-94BCF9CF0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3846" y="2367802"/>
              <a:ext cx="2761309" cy="2209048"/>
            </a:xfrm>
            <a:prstGeom prst="rect">
              <a:avLst/>
            </a:prstGeom>
          </p:spPr>
        </p:pic>
        <p:pic>
          <p:nvPicPr>
            <p:cNvPr id="17" name="Picture 16" descr="A picture containing colorful, painted&#10;&#10;Description automatically generated">
              <a:extLst>
                <a:ext uri="{FF2B5EF4-FFF2-40B4-BE49-F238E27FC236}">
                  <a16:creationId xmlns:a16="http://schemas.microsoft.com/office/drawing/2014/main" id="{6D7A8A2E-2480-46E6-B0EE-318CAB8F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975" y="2374713"/>
              <a:ext cx="2169651" cy="2202137"/>
            </a:xfrm>
            <a:prstGeom prst="rect">
              <a:avLst/>
            </a:prstGeom>
          </p:spPr>
        </p:pic>
        <p:pic>
          <p:nvPicPr>
            <p:cNvPr id="20" name="Picture 19" descr="A picture containing text, colorful, mask, old&#10;&#10;Description automatically generated">
              <a:extLst>
                <a:ext uri="{FF2B5EF4-FFF2-40B4-BE49-F238E27FC236}">
                  <a16:creationId xmlns:a16="http://schemas.microsoft.com/office/drawing/2014/main" id="{C5939D32-5FD2-4A24-A1CC-2EFDBD5B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13281" y="2374713"/>
              <a:ext cx="2153409" cy="220213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829D5-DEBA-442E-9E13-18520B027C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1514" y="4318653"/>
            <a:ext cx="1125523" cy="1772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5E5578-66F0-4C8F-B0CF-EE34ED9481F3}"/>
              </a:ext>
            </a:extLst>
          </p:cNvPr>
          <p:cNvSpPr txBox="1"/>
          <p:nvPr/>
        </p:nvSpPr>
        <p:spPr>
          <a:xfrm>
            <a:off x="491696" y="23026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Akhtar Badshah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10507-9D0A-E346-8D0A-692D91103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CBFD7-69E8-4204-9062-3549F64C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65B57-CCC0-4E2F-8818-4A97D30B5796}"/>
              </a:ext>
            </a:extLst>
          </p:cNvPr>
          <p:cNvSpPr txBox="1"/>
          <p:nvPr/>
        </p:nvSpPr>
        <p:spPr>
          <a:xfrm>
            <a:off x="2298819" y="726367"/>
            <a:ext cx="8981630" cy="208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400" i="1" kern="0" dirty="0">
                <a:solidFill>
                  <a:srgbClr val="7030A0"/>
                </a:solidFill>
                <a:latin typeface="ReithSerif"/>
                <a:cs typeface="Arial"/>
                <a:sym typeface="Arial"/>
              </a:rPr>
              <a:t>What is the best thing that happened to you so far today?</a:t>
            </a:r>
          </a:p>
          <a:p>
            <a:pPr defTabSz="1219170">
              <a:buClr>
                <a:srgbClr val="000000"/>
              </a:buClr>
              <a:defRPr/>
            </a:pPr>
            <a:endParaRPr lang="en-US" sz="2133" i="1" kern="0" dirty="0">
              <a:solidFill>
                <a:srgbClr val="575757"/>
              </a:solidFill>
              <a:latin typeface="ReithSerif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FE69F-93E6-4A8F-B866-4061E130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676" y="5741043"/>
            <a:ext cx="1022413" cy="876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83F14-AAFE-4DEB-A991-5A9F5E720A86}"/>
              </a:ext>
            </a:extLst>
          </p:cNvPr>
          <p:cNvSpPr txBox="1"/>
          <p:nvPr/>
        </p:nvSpPr>
        <p:spPr>
          <a:xfrm>
            <a:off x="2298819" y="4407999"/>
            <a:ext cx="91525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i="1" kern="0" dirty="0">
                <a:solidFill>
                  <a:srgbClr val="7030A0"/>
                </a:solidFill>
                <a:latin typeface="ReithSerif"/>
                <a:cs typeface="Arial"/>
              </a:rPr>
              <a:t>What is your STORY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F8E7B-6FCB-4121-B84E-B34C7B73FEC0}"/>
              </a:ext>
            </a:extLst>
          </p:cNvPr>
          <p:cNvSpPr txBox="1"/>
          <p:nvPr/>
        </p:nvSpPr>
        <p:spPr>
          <a:xfrm>
            <a:off x="2294546" y="2982622"/>
            <a:ext cx="96994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i="1" kern="0" dirty="0">
                <a:solidFill>
                  <a:srgbClr val="7030A0"/>
                </a:solidFill>
                <a:latin typeface="ReithSerif"/>
                <a:cs typeface="Arial"/>
              </a:rPr>
              <a:t>You do not fear people whose story you know </a:t>
            </a:r>
            <a:r>
              <a:rPr lang="en-US" sz="2400" i="1" kern="0" dirty="0">
                <a:solidFill>
                  <a:srgbClr val="7030A0"/>
                </a:solidFill>
                <a:latin typeface="ReithSerif"/>
                <a:cs typeface="Arial"/>
              </a:rPr>
              <a:t>Meg Wheatly</a:t>
            </a:r>
          </a:p>
        </p:txBody>
      </p:sp>
    </p:spTree>
    <p:extLst>
      <p:ext uri="{BB962C8B-B14F-4D97-AF65-F5344CB8AC3E}">
        <p14:creationId xmlns:p14="http://schemas.microsoft.com/office/powerpoint/2010/main" val="404311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2600587" y="273371"/>
            <a:ext cx="4117741" cy="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>
              <a:buClr>
                <a:srgbClr val="000000"/>
              </a:buClr>
            </a:pPr>
            <a:r>
              <a:rPr lang="en" sz="28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Great Resignation</a:t>
            </a:r>
            <a:endParaRPr sz="2800" i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CBFD7-69E8-4204-9062-3549F64C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06E27C2-BAF0-4326-803B-4A71069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6" y="1231301"/>
            <a:ext cx="4591133" cy="45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F39F8-B62C-4A5C-A045-5CAC7BE9CF07}"/>
              </a:ext>
            </a:extLst>
          </p:cNvPr>
          <p:cNvSpPr txBox="1"/>
          <p:nvPr/>
        </p:nvSpPr>
        <p:spPr>
          <a:xfrm>
            <a:off x="2377227" y="1135016"/>
            <a:ext cx="47680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25+ people have resigned in the US since April 2021</a:t>
            </a: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Highest among mid-career employees</a:t>
            </a: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Highest among Tech and Health Care industries </a:t>
            </a:r>
          </a:p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65B57-CCC0-4E2F-8818-4A97D30B5796}"/>
              </a:ext>
            </a:extLst>
          </p:cNvPr>
          <p:cNvSpPr txBox="1"/>
          <p:nvPr/>
        </p:nvSpPr>
        <p:spPr>
          <a:xfrm>
            <a:off x="3184654" y="213736"/>
            <a:ext cx="7921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2000" i="1" kern="0" dirty="0">
                <a:solidFill>
                  <a:srgbClr val="7030A0"/>
                </a:solidFill>
                <a:latin typeface="ReithSerif"/>
                <a:cs typeface="Arial"/>
                <a:sym typeface="Arial"/>
              </a:rPr>
              <a:t>The early days of the pandemic reminded us that people are not machines </a:t>
            </a:r>
          </a:p>
          <a:p>
            <a:pPr algn="r" defTabSz="1219170">
              <a:buClr>
                <a:srgbClr val="000000"/>
              </a:buClr>
            </a:pPr>
            <a:endParaRPr lang="en-US" sz="800" i="1" kern="0" dirty="0">
              <a:solidFill>
                <a:srgbClr val="7030A0"/>
              </a:solidFill>
              <a:latin typeface="ReithSerif"/>
              <a:cs typeface="Arial"/>
              <a:sym typeface="Arial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2000" i="1" kern="0" dirty="0">
                <a:solidFill>
                  <a:srgbClr val="575757"/>
                </a:solidFill>
                <a:latin typeface="ReithSerif"/>
                <a:cs typeface="Arial"/>
                <a:sym typeface="Arial"/>
              </a:rPr>
              <a:t>– Alison Omens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27355-A571-8145-BCD2-D83B32C4BE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20" t="4849" r="15753"/>
          <a:stretch/>
        </p:blipFill>
        <p:spPr>
          <a:xfrm>
            <a:off x="2760216" y="2444778"/>
            <a:ext cx="3762771" cy="4270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97450-9B82-4C46-AE9F-31166B097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2600587" y="273371"/>
            <a:ext cx="4117741" cy="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>
              <a:buClr>
                <a:srgbClr val="000000"/>
              </a:buClr>
            </a:pPr>
            <a:r>
              <a:rPr lang="en" sz="28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Great Resignation</a:t>
            </a:r>
            <a:endParaRPr sz="2800" i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CBFD7-69E8-4204-9062-3549F64C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58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F39F8-B62C-4A5C-A045-5CAC7BE9CF07}"/>
              </a:ext>
            </a:extLst>
          </p:cNvPr>
          <p:cNvSpPr txBox="1"/>
          <p:nvPr/>
        </p:nvSpPr>
        <p:spPr>
          <a:xfrm>
            <a:off x="1950242" y="440340"/>
            <a:ext cx="95066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Great Reshuffle </a:t>
            </a:r>
          </a:p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8B834-7DF8-4C35-B44D-4E785281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54" y="1558912"/>
            <a:ext cx="9417744" cy="4354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4760E-93EF-244C-B697-7938DB3F3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8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333117" y="4227100"/>
            <a:ext cx="33188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3067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DE195-8D20-44F9-A585-235AAA302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168" y="412329"/>
            <a:ext cx="8684715" cy="4807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CE460-C22B-5C47-8693-B5F5662CC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333117" y="4227100"/>
            <a:ext cx="33188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3067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995CE65-E1C6-42AB-AA90-C5D0EE49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644" y="672717"/>
            <a:ext cx="7252712" cy="5512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A23F3-97F2-4B8E-B06D-087B0CD2B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328" y="190048"/>
            <a:ext cx="7481344" cy="6477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0533C-4622-B246-BD45-1705A26E3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333117" y="4227100"/>
            <a:ext cx="33188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3067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995CE65-E1C6-42AB-AA90-C5D0EE49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225" y="672716"/>
            <a:ext cx="5983112" cy="454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E2329-C21B-468A-8D6C-40BFF3F59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235" y="1590261"/>
            <a:ext cx="3613080" cy="2963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50EAD-9AAE-9E4E-A297-161A398CC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3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8592" r="74735"/>
          <a:stretch/>
        </p:blipFill>
        <p:spPr>
          <a:xfrm>
            <a:off x="0" y="0"/>
            <a:ext cx="18955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333117" y="4227100"/>
            <a:ext cx="33188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3067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5FFE65-0622-462A-A559-89EB26AA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65" y="358587"/>
            <a:ext cx="3911843" cy="49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601462-0065-4339-9679-DA1EF829A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18" y="385786"/>
            <a:ext cx="2962295" cy="48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055E6A-A2A6-4E62-93E6-AEF67F0BEF67}"/>
              </a:ext>
            </a:extLst>
          </p:cNvPr>
          <p:cNvSpPr txBox="1"/>
          <p:nvPr/>
        </p:nvSpPr>
        <p:spPr>
          <a:xfrm>
            <a:off x="2261791" y="5852314"/>
            <a:ext cx="8426433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282828"/>
                </a:solidFill>
                <a:latin typeface="GT America"/>
                <a:cs typeface="Arial"/>
                <a:sym typeface="Arial"/>
              </a:rPr>
              <a:t>Creating a Meaningful Corporate Purpose</a:t>
            </a:r>
          </a:p>
          <a:p>
            <a:pPr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67" kern="0" dirty="0">
                <a:solidFill>
                  <a:srgbClr val="282828"/>
                </a:solidFill>
                <a:latin typeface="GT America"/>
                <a:cs typeface="Arial"/>
                <a:sym typeface="Arial"/>
              </a:rPr>
              <a:t>by </a:t>
            </a:r>
            <a:r>
              <a:rPr lang="en-US" sz="1867" kern="0" dirty="0">
                <a:solidFill>
                  <a:srgbClr val="282828"/>
                </a:solidFill>
                <a:latin typeface="inherit"/>
                <a:cs typeface="Arial"/>
                <a:sym typeface="Arial"/>
                <a:hlinkClick r:id="rId6"/>
              </a:rPr>
              <a:t>Hubert Joly</a:t>
            </a:r>
            <a:r>
              <a:rPr lang="en-US" sz="1867" kern="0" dirty="0">
                <a:solidFill>
                  <a:srgbClr val="282828"/>
                </a:solidFill>
                <a:latin typeface="inherit"/>
                <a:cs typeface="Arial"/>
                <a:sym typeface="Arial"/>
              </a:rPr>
              <a:t>, Former Chairman and Former CEO of Best Buy, Oct 28, 2021, HBR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DACA44-70B1-8842-BEE7-1C82CC302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0182" y="6049157"/>
            <a:ext cx="464846" cy="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3940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certis">
      <a:dk1>
        <a:srgbClr val="404041"/>
      </a:dk1>
      <a:lt1>
        <a:srgbClr val="FFFFFF"/>
      </a:lt1>
      <a:dk2>
        <a:srgbClr val="404041"/>
      </a:dk2>
      <a:lt2>
        <a:srgbClr val="FFFFFF"/>
      </a:lt2>
      <a:accent1>
        <a:srgbClr val="00E4BC"/>
      </a:accent1>
      <a:accent2>
        <a:srgbClr val="404041"/>
      </a:accent2>
      <a:accent3>
        <a:srgbClr val="6432A5"/>
      </a:accent3>
      <a:accent4>
        <a:srgbClr val="7A7A7C"/>
      </a:accent4>
      <a:accent5>
        <a:srgbClr val="AAAAAC"/>
      </a:accent5>
      <a:accent6>
        <a:srgbClr val="D2D2D4"/>
      </a:accent6>
      <a:hlink>
        <a:srgbClr val="6432A5"/>
      </a:hlink>
      <a:folHlink>
        <a:srgbClr val="D2D2D4"/>
      </a:folHlink>
    </a:clrScheme>
    <a:fontScheme name="Icertis">
      <a:majorFont>
        <a:latin typeface="Work Sans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certis_PPT Template" id="{B608564D-1ABE-4F1F-A61F-2446F2FC5AFC}" vid="{38BFA180-D5B4-46C1-92A6-41936C885F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14D14A2B43B04EAFA6AD704086EB41" ma:contentTypeVersion="2" ma:contentTypeDescription="Create a new document." ma:contentTypeScope="" ma:versionID="01002987e7e658096ed5982ab5646a17">
  <xsd:schema xmlns:xsd="http://www.w3.org/2001/XMLSchema" xmlns:xs="http://www.w3.org/2001/XMLSchema" xmlns:p="http://schemas.microsoft.com/office/2006/metadata/properties" xmlns:ns2="625b166f-be36-4230-bda5-bfd5092f975a" targetNamespace="http://schemas.microsoft.com/office/2006/metadata/properties" ma:root="true" ma:fieldsID="e8c0a78f6075d0e44dca5a4c82eb4e3d" ns2:_="">
    <xsd:import namespace="625b166f-be36-4230-bda5-bfd5092f9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b166f-be36-4230-bda5-bfd5092f97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BB3D4A-CDD1-4693-ABF8-64677C7D0F8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BB9311-31E3-481E-9111-05CD20012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1B13D-E6CF-4E81-8A66-9E5A6066A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b166f-be36-4230-bda5-bfd5092f97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22787</TotalTime>
  <Words>785</Words>
  <Application>Microsoft Office PowerPoint</Application>
  <PresentationFormat>Widescreen</PresentationFormat>
  <Paragraphs>187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Calibri Light</vt:lpstr>
      <vt:lpstr>Encode Sans Normal</vt:lpstr>
      <vt:lpstr>GT America</vt:lpstr>
      <vt:lpstr>Helvetica</vt:lpstr>
      <vt:lpstr>inherit</vt:lpstr>
      <vt:lpstr>Osw</vt:lpstr>
      <vt:lpstr>Oswald</vt:lpstr>
      <vt:lpstr>ReithSerif</vt:lpstr>
      <vt:lpstr>Roboto</vt:lpstr>
      <vt:lpstr>Symbol</vt:lpstr>
      <vt:lpstr>Tiempos Text</vt:lpstr>
      <vt:lpstr>Work Sans</vt:lpstr>
      <vt:lpstr>Work Sans SemiBold</vt:lpstr>
      <vt:lpstr>Simple Light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 Mindset Reflection March 5</vt:lpstr>
      <vt:lpstr>PowerPoint Presentation</vt:lpstr>
      <vt:lpstr>Purpose Mindset 1-on-1 Session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Akhtar Badshah</dc:creator>
  <cp:lastModifiedBy>Akhtar Badshah</cp:lastModifiedBy>
  <cp:revision>70</cp:revision>
  <dcterms:created xsi:type="dcterms:W3CDTF">2021-07-12T16:39:57Z</dcterms:created>
  <dcterms:modified xsi:type="dcterms:W3CDTF">2022-03-02T15:39:36Z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0x010100CC14D14A2B43B04EAFA6AD704086EB41</vt:lpwstr>
  </property>
</Properties>
</file>